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Lst>
  <p:notesMasterIdLst>
    <p:notesMasterId r:id="rId28"/>
  </p:notesMasterIdLst>
  <p:sldIdLst>
    <p:sldId id="334" r:id="rId5"/>
    <p:sldId id="309" r:id="rId6"/>
    <p:sldId id="307" r:id="rId7"/>
    <p:sldId id="308" r:id="rId8"/>
    <p:sldId id="316" r:id="rId9"/>
    <p:sldId id="326" r:id="rId10"/>
    <p:sldId id="310" r:id="rId11"/>
    <p:sldId id="317" r:id="rId12"/>
    <p:sldId id="312" r:id="rId13"/>
    <p:sldId id="327" r:id="rId14"/>
    <p:sldId id="329" r:id="rId15"/>
    <p:sldId id="330" r:id="rId16"/>
    <p:sldId id="333" r:id="rId17"/>
    <p:sldId id="319" r:id="rId18"/>
    <p:sldId id="311" r:id="rId19"/>
    <p:sldId id="318" r:id="rId20"/>
    <p:sldId id="313" r:id="rId21"/>
    <p:sldId id="320" r:id="rId22"/>
    <p:sldId id="321" r:id="rId23"/>
    <p:sldId id="322" r:id="rId24"/>
    <p:sldId id="323" r:id="rId25"/>
    <p:sldId id="324" r:id="rId26"/>
    <p:sldId id="32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D9A165-AE37-4DDD-9270-7F631DA28530}">
          <p14:sldIdLst>
            <p14:sldId id="334"/>
          </p14:sldIdLst>
        </p14:section>
        <p14:section name="Intro Slides" id="{54A834CF-0BFC-45FC-A588-164A2CAD0AD7}">
          <p14:sldIdLst>
            <p14:sldId id="309"/>
            <p14:sldId id="307"/>
            <p14:sldId id="308"/>
          </p14:sldIdLst>
        </p14:section>
        <p14:section name="Overall Assessment" id="{FA38FFF7-10FD-44F7-8F3B-085234CD5FCB}">
          <p14:sldIdLst>
            <p14:sldId id="316"/>
            <p14:sldId id="326"/>
            <p14:sldId id="310"/>
          </p14:sldIdLst>
        </p14:section>
        <p14:section name="Use Cases" id="{77AB974D-0749-4D83-B29B-628167BE9C19}">
          <p14:sldIdLst>
            <p14:sldId id="317"/>
            <p14:sldId id="312"/>
            <p14:sldId id="327"/>
            <p14:sldId id="329"/>
            <p14:sldId id="330"/>
            <p14:sldId id="333"/>
          </p14:sldIdLst>
        </p14:section>
        <p14:section name="Issues" id="{9D661EE9-3B37-482F-8543-C99D16A2B16B}">
          <p14:sldIdLst>
            <p14:sldId id="319"/>
            <p14:sldId id="311"/>
          </p14:sldIdLst>
        </p14:section>
        <p14:section name="Auditing AI" id="{1C7CF43E-941C-4652-B758-A0F8C47D3F4B}">
          <p14:sldIdLst>
            <p14:sldId id="318"/>
            <p14:sldId id="313"/>
          </p14:sldIdLst>
        </p14:section>
        <p14:section name="Final Conclusions" id="{D0A2DF44-5581-48DB-A0E4-2DD59647BBE6}">
          <p14:sldIdLst>
            <p14:sldId id="320"/>
            <p14:sldId id="321"/>
            <p14:sldId id="322"/>
            <p14:sldId id="323"/>
            <p14:sldId id="324"/>
            <p14:sldId id="32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B9F91A-9768-4765-8C71-A4768AD072F9}" name="Martinson, Nicole (SAO)" initials="NM" userId="S::nicole.martinson@sao.wa.gov::1f8e0f1e-3494-4fcc-ab42-dd2864e29ada" providerId="AD"/>
  <p188:author id="{3B522954-508B-5BCB-9A46-7018C062954C}" name="Cooper, Kathleen (SAO)" initials="KC" userId="S::cooperk@sao.wa.gov::0e6da96f-9d23-4ed0-99eb-7bb9635e02ac" providerId="AD"/>
  <p188:author id="{9540E3A6-B385-1273-9ED4-350A81A5023B}" name="Frank, Scott (SAO)" initials="FS" userId="S::franks@sao.wa.gov::3fb69522-f348-43f2-9a59-2c6281e4f6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060"/>
    <a:srgbClr val="545454"/>
    <a:srgbClr val="E4EFF4"/>
    <a:srgbClr val="DDEBF1"/>
    <a:srgbClr val="B2D4FE"/>
    <a:srgbClr val="DAD9F4"/>
    <a:srgbClr val="0275BD"/>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82DB48-D5FA-4409-9F23-DC05A7F3314D}" v="1" dt="2025-10-24T17:42:31.3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838" autoAdjust="0"/>
  </p:normalViewPr>
  <p:slideViewPr>
    <p:cSldViewPr snapToGrid="0">
      <p:cViewPr varScale="1">
        <p:scale>
          <a:sx n="42" d="100"/>
          <a:sy n="42" d="100"/>
        </p:scale>
        <p:origin x="17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k, Scott (SAO)" userId="3fb69522-f348-43f2-9a59-2c6281e4f64d" providerId="ADAL" clId="{AE5716E2-3753-44F9-8807-7A551695C49A}"/>
    <pc:docChg chg="modSld">
      <pc:chgData name="Frank, Scott (SAO)" userId="3fb69522-f348-43f2-9a59-2c6281e4f64d" providerId="ADAL" clId="{AE5716E2-3753-44F9-8807-7A551695C49A}" dt="2025-10-23T23:27:10.895" v="5" actId="6549"/>
      <pc:docMkLst>
        <pc:docMk/>
      </pc:docMkLst>
      <pc:sldChg chg="modSp mod">
        <pc:chgData name="Frank, Scott (SAO)" userId="3fb69522-f348-43f2-9a59-2c6281e4f64d" providerId="ADAL" clId="{AE5716E2-3753-44F9-8807-7A551695C49A}" dt="2025-10-23T23:27:10.895" v="5" actId="6549"/>
        <pc:sldMkLst>
          <pc:docMk/>
          <pc:sldMk cId="3961433068" sldId="334"/>
        </pc:sldMkLst>
        <pc:spChg chg="mod">
          <ac:chgData name="Frank, Scott (SAO)" userId="3fb69522-f348-43f2-9a59-2c6281e4f64d" providerId="ADAL" clId="{AE5716E2-3753-44F9-8807-7A551695C49A}" dt="2025-10-23T23:27:10.895" v="5" actId="6549"/>
          <ac:spMkLst>
            <pc:docMk/>
            <pc:sldMk cId="3961433068" sldId="334"/>
            <ac:spMk id="10" creationId="{752178E7-3BA3-64C7-A563-803022B6869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4CBD4-93AD-44BA-B36D-EC719E2CB363}" type="datetimeFigureOut">
              <a:rPr lang="en-US" smtClean="0"/>
              <a:t>10/27/2025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F2D02-DFA4-4845-BF0B-465DF935575E}" type="slidenum">
              <a:rPr lang="en-US" smtClean="0"/>
              <a:t>‹Nº›</a:t>
            </a:fld>
            <a:endParaRPr lang="en-US"/>
          </a:p>
        </p:txBody>
      </p:sp>
    </p:spTree>
    <p:extLst>
      <p:ext uri="{BB962C8B-B14F-4D97-AF65-F5344CB8AC3E}">
        <p14:creationId xmlns:p14="http://schemas.microsoft.com/office/powerpoint/2010/main" val="1251869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C6BCD-12AC-4194-40D7-C370C53ACE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047C3C-DD56-665B-31C2-3BA1FD8A91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3E89C8-98B4-ABFF-629A-B944EAAA07BD}"/>
              </a:ext>
            </a:extLst>
          </p:cNvPr>
          <p:cNvSpPr>
            <a:spLocks noGrp="1"/>
          </p:cNvSpPr>
          <p:nvPr>
            <p:ph type="body" idx="1"/>
          </p:nvPr>
        </p:nvSpPr>
        <p:spPr/>
        <p:txBody>
          <a:bodyPr/>
          <a:lstStyle/>
          <a:p>
            <a:pPr rtl="0">
              <a:buNone/>
            </a:pPr>
            <a:r>
              <a:rPr lang="es-MX" sz="1200" b="0" i="0" kern="1200" dirty="0">
                <a:solidFill>
                  <a:schemeClr val="tx1"/>
                </a:solidFill>
                <a:effectLst/>
                <a:latin typeface="+mn-lt"/>
                <a:ea typeface="+mn-ea"/>
                <a:cs typeface="+mn-cs"/>
              </a:rPr>
              <a:t>¡Buenos días! Mi nombre es Scott Frank. Soy el director de Desempeño y Auditoría de TI (Tecnología de la Información) de la Oficina del Auditor del Estado de Washington. Me gustaría comenzar agradeciendo a la Comisión Permanente por permitirme compartir mis reflexiones sobre la inteligencia artificial y su uso por parte de los auditores estatales en Estados Unidos.</a:t>
            </a:r>
          </a:p>
        </p:txBody>
      </p:sp>
      <p:sp>
        <p:nvSpPr>
          <p:cNvPr id="4" name="Slide Number Placeholder 3">
            <a:extLst>
              <a:ext uri="{FF2B5EF4-FFF2-40B4-BE49-F238E27FC236}">
                <a16:creationId xmlns:a16="http://schemas.microsoft.com/office/drawing/2014/main" id="{3D81FF5B-5439-EECD-E593-DC9EE82F703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E280C0-BDF8-403E-A4DF-2D20AFB84D73}"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sz="1200" b="0" i="0" u="none" strike="noStrike" kern="1200" cap="none" spc="0" normalizeH="0" baseline="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9029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dirty="0"/>
              <a:t>No es de extrañar que uno de los usos más comunes de la IA generativa sea como asistente de redacción, ya que esta es una de las principales fortalezas de estas herramientas. Pueden ayudar a redactar borradores y editar documentos. Estas herramientas pueden resultar especialmente útiles para realizar resúmenes de documentos. </a:t>
            </a:r>
          </a:p>
          <a:p>
            <a:endParaRPr lang="en-US" dirty="0"/>
          </a:p>
          <a:p>
            <a:pPr rtl="0"/>
            <a:r>
              <a:rPr lang="es-MX" dirty="0"/>
              <a:t>Por ejemplo, cuando tuve que crear una serie de resúmenes de un párrafo de unos nueve o diez informes de auditoría para los miembros de la legislatura estatal, usé </a:t>
            </a:r>
            <a:r>
              <a:rPr lang="es-MX" dirty="0" err="1"/>
              <a:t>ChatGPT</a:t>
            </a:r>
            <a:r>
              <a:rPr lang="es-MX" dirty="0"/>
              <a:t> para redactar los resúmenes. Lo que me habría tomado entre 2 y 3 horas, lo hice en unos 20 minutos.</a:t>
            </a:r>
          </a:p>
          <a:p>
            <a:endParaRPr lang="en-US" dirty="0"/>
          </a:p>
          <a:p>
            <a:pPr rtl="0"/>
            <a:r>
              <a:rPr lang="es-MX" dirty="0"/>
              <a:t>Un área en la que los auditores estatales siguen siendo muy cautelosos es el uso de la IA generativa para ayudar a redactar los propios informes de auditoría. Probablemente, esto se deba a un par de factores. Uno de ellos parece ser la preocupación por la seguridad de las plataformas de IA, un tema que abordaré más adelante. El otro puede ser cierta inquietud sobre cómo percibirá el público la credibilidad de los informes de auditoría redactados con la ayuda de la IA.</a:t>
            </a:r>
          </a:p>
        </p:txBody>
      </p:sp>
      <p:sp>
        <p:nvSpPr>
          <p:cNvPr id="4" name="Slide Number Placeholder 3"/>
          <p:cNvSpPr>
            <a:spLocks noGrp="1"/>
          </p:cNvSpPr>
          <p:nvPr>
            <p:ph type="sldNum" sz="quarter" idx="5"/>
          </p:nvPr>
        </p:nvSpPr>
        <p:spPr/>
        <p:txBody>
          <a:bodyPr/>
          <a:lstStyle/>
          <a:p>
            <a:pPr rtl="0"/>
            <a:fld id="{607F2D02-DFA4-4845-BF0B-465DF935575E}" type="slidenum">
              <a:rPr/>
              <a:t>10</a:t>
            </a:fld>
            <a:endParaRPr/>
          </a:p>
        </p:txBody>
      </p:sp>
    </p:spTree>
    <p:extLst>
      <p:ext uri="{BB962C8B-B14F-4D97-AF65-F5344CB8AC3E}">
        <p14:creationId xmlns:p14="http://schemas.microsoft.com/office/powerpoint/2010/main" val="4074986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dirty="0"/>
              <a:t>Otro uso común de la IA generativa es como asistente de codificación. </a:t>
            </a:r>
          </a:p>
          <a:p>
            <a:endParaRPr lang="en-US" dirty="0"/>
          </a:p>
          <a:p>
            <a:pPr rtl="0"/>
            <a:r>
              <a:rPr lang="es-MX" dirty="0"/>
              <a:t>Estas herramientas pueden ser especialmente útiles para desarrollar fórmulas para Excel, instrucciones de SQL para bases de datos y scripts de automatización en lenguajes de codificación como Python. </a:t>
            </a:r>
          </a:p>
          <a:p>
            <a:endParaRPr lang="en-US" dirty="0"/>
          </a:p>
          <a:p>
            <a:pPr rtl="0"/>
            <a:r>
              <a:rPr lang="es-MX" dirty="0"/>
              <a:t>Además de redactar fórmulas o código, las herramientas de IA generativa también se usan para ayudar a revisar y comprender el código existente. De este modo, por un lado, usted podría usar una herramienta como </a:t>
            </a:r>
            <a:r>
              <a:rPr lang="es-MX" dirty="0" err="1"/>
              <a:t>ChatGPT</a:t>
            </a:r>
            <a:r>
              <a:rPr lang="es-MX" dirty="0"/>
              <a:t> para que le indique qué fórmula de Excel necesita para analizar diferentes columnas de una hoja de cálculo. Por otro lado, un revisor también podría usar </a:t>
            </a:r>
            <a:r>
              <a:rPr lang="es-MX" dirty="0" err="1"/>
              <a:t>ChatGPT</a:t>
            </a:r>
            <a:r>
              <a:rPr lang="es-MX" dirty="0"/>
              <a:t> para explicar qué hace una fórmula y ayudar a evaluar si es correcta.</a:t>
            </a:r>
          </a:p>
        </p:txBody>
      </p:sp>
      <p:sp>
        <p:nvSpPr>
          <p:cNvPr id="4" name="Slide Number Placeholder 3"/>
          <p:cNvSpPr>
            <a:spLocks noGrp="1"/>
          </p:cNvSpPr>
          <p:nvPr>
            <p:ph type="sldNum" sz="quarter" idx="5"/>
          </p:nvPr>
        </p:nvSpPr>
        <p:spPr/>
        <p:txBody>
          <a:bodyPr/>
          <a:lstStyle/>
          <a:p>
            <a:pPr rtl="0"/>
            <a:fld id="{607F2D02-DFA4-4845-BF0B-465DF935575E}" type="slidenum">
              <a:rPr/>
              <a:t>11</a:t>
            </a:fld>
            <a:endParaRPr/>
          </a:p>
        </p:txBody>
      </p:sp>
    </p:spTree>
    <p:extLst>
      <p:ext uri="{BB962C8B-B14F-4D97-AF65-F5344CB8AC3E}">
        <p14:creationId xmlns:p14="http://schemas.microsoft.com/office/powerpoint/2010/main" val="3055276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dirty="0"/>
              <a:t>Algunos estados también están usando herramientas de IA generativa como una herramienta de investigación, especialmente en las primeras etapas de una auditoría. Estos estados usan la IA para ayudar en la investigación general de antecedentes sobre una agencia o política, así como en investigaciones más específicas sobre leyes y reglamentos aplicables que podrían servir como criterios de auditoría.</a:t>
            </a:r>
          </a:p>
          <a:p>
            <a:endParaRPr lang="en-US" dirty="0"/>
          </a:p>
          <a:p>
            <a:pPr rtl="0"/>
            <a:r>
              <a:rPr lang="es-MX" dirty="0"/>
              <a:t>Por ahora, el uso de la IA en la investigación de antecedentes tiende a ser focalizado en lugar de abierto. Así que, en lugar de pedir a una herramienta como </a:t>
            </a:r>
            <a:r>
              <a:rPr lang="es-MX" dirty="0" err="1"/>
              <a:t>Copilot</a:t>
            </a:r>
            <a:r>
              <a:rPr lang="es-MX" dirty="0"/>
              <a:t> que realice su propia búsqueda en Internet para obtener información sobre un tema determinado, un enfoque más habitual sería hacer que se centre en fuentes específicas, como el sitio web de una agencia o los estatutos en línea de un estado. La oficina de auditoría del estado de Texas ha desarrollado un “GPT personalizado” dentro de </a:t>
            </a:r>
            <a:r>
              <a:rPr lang="es-MX" dirty="0" err="1"/>
              <a:t>ChatGPT</a:t>
            </a:r>
            <a:r>
              <a:rPr lang="es-MX" dirty="0"/>
              <a:t> que solo busca en las leyes del estado, y otro GPT personalizado que busca en los informes de auditoría anteriores de su propia oficina.</a:t>
            </a:r>
          </a:p>
          <a:p>
            <a:endParaRPr lang="en-US" dirty="0"/>
          </a:p>
          <a:p>
            <a:pPr rtl="0"/>
            <a:r>
              <a:rPr lang="es-MX" dirty="0"/>
              <a:t>Limitar las fuentes de información a las que puede recurrir una herramienta de IA reduce enormemente el riesgo de obtener resultados inexactos. Pero también limita enormemente el tipo de investigación que se puede realizar.</a:t>
            </a:r>
          </a:p>
        </p:txBody>
      </p:sp>
      <p:sp>
        <p:nvSpPr>
          <p:cNvPr id="4" name="Slide Number Placeholder 3"/>
          <p:cNvSpPr>
            <a:spLocks noGrp="1"/>
          </p:cNvSpPr>
          <p:nvPr>
            <p:ph type="sldNum" sz="quarter" idx="5"/>
          </p:nvPr>
        </p:nvSpPr>
        <p:spPr/>
        <p:txBody>
          <a:bodyPr/>
          <a:lstStyle/>
          <a:p>
            <a:pPr rtl="0"/>
            <a:fld id="{607F2D02-DFA4-4845-BF0B-465DF935575E}" type="slidenum">
              <a:rPr/>
              <a:t>12</a:t>
            </a:fld>
            <a:endParaRPr/>
          </a:p>
        </p:txBody>
      </p:sp>
    </p:spTree>
    <p:extLst>
      <p:ext uri="{BB962C8B-B14F-4D97-AF65-F5344CB8AC3E}">
        <p14:creationId xmlns:p14="http://schemas.microsoft.com/office/powerpoint/2010/main" val="4239188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dirty="0"/>
              <a:t>La mayoría de los usos que he resaltado hasta ahora tienden a ser de bajo riesgo y se enfocan en hacer más eficiente el trabajo existente. Sí quiero resaltar un uso más innovador de la IA generativa que proviene de la oficina de auditoría estatal de Hawái. En agosto de 2025, lanzaron el primer episodio de “</a:t>
            </a:r>
            <a:r>
              <a:rPr lang="es-MX" dirty="0" err="1"/>
              <a:t>The</a:t>
            </a:r>
            <a:r>
              <a:rPr lang="es-MX" dirty="0"/>
              <a:t> Audible Audit” (La auditoría audible), un resumen generado por IA de uno de los informes de auditoría de su oficina. </a:t>
            </a:r>
          </a:p>
          <a:p>
            <a:endParaRPr lang="en-US" dirty="0"/>
          </a:p>
          <a:p>
            <a:pPr rtl="0"/>
            <a:r>
              <a:rPr lang="es-MX" dirty="0"/>
              <a:t>La fuente del podcast incluye la siguiente declaración de descargo de responsabilidad:</a:t>
            </a:r>
          </a:p>
          <a:p>
            <a:endParaRPr lang="en-US" dirty="0"/>
          </a:p>
          <a:p>
            <a:pPr rtl="0"/>
            <a:r>
              <a:rPr lang="es-MX" dirty="0"/>
              <a:t>“</a:t>
            </a:r>
            <a:r>
              <a:rPr lang="es-MX" sz="1200" b="0" i="0" kern="1200" dirty="0">
                <a:solidFill>
                  <a:schemeClr val="tx1"/>
                </a:solidFill>
                <a:effectLst/>
                <a:latin typeface="+mn-lt"/>
                <a:ea typeface="+mn-ea"/>
                <a:cs typeface="+mn-cs"/>
              </a:rPr>
              <a:t>Aunque el contenido del podcast puede estar generado por computadora, las discusiones se basan únicamente en los informes de la oficina, los cuales se producen sin la ayuda de la IA.  Además, el personal revisa cuidadosamente el podcast para garantizar que la información sea coherente con lo que se presenta en los informes”.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El resultado es un resumen breve y conversacional de la auditoría. Incluyo un enlace en la diapositiva por si les es de interés escucharlo.</a:t>
            </a:r>
          </a:p>
          <a:p>
            <a:endParaRPr lang="en-US" dirty="0"/>
          </a:p>
        </p:txBody>
      </p:sp>
      <p:sp>
        <p:nvSpPr>
          <p:cNvPr id="4" name="Slide Number Placeholder 3"/>
          <p:cNvSpPr>
            <a:spLocks noGrp="1"/>
          </p:cNvSpPr>
          <p:nvPr>
            <p:ph type="sldNum" sz="quarter" idx="5"/>
          </p:nvPr>
        </p:nvSpPr>
        <p:spPr/>
        <p:txBody>
          <a:bodyPr/>
          <a:lstStyle/>
          <a:p>
            <a:pPr rtl="0"/>
            <a:fld id="{607F2D02-DFA4-4845-BF0B-465DF935575E}" type="slidenum">
              <a:rPr/>
              <a:t>13</a:t>
            </a:fld>
            <a:endParaRPr/>
          </a:p>
        </p:txBody>
      </p:sp>
    </p:spTree>
    <p:extLst>
      <p:ext uri="{BB962C8B-B14F-4D97-AF65-F5344CB8AC3E}">
        <p14:creationId xmlns:p14="http://schemas.microsoft.com/office/powerpoint/2010/main" val="1180182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dirty="0"/>
              <a:t>Dado que las oficinas de auditoría estatales están adoptando la IA a un ritmo lento, me gustaría hablar ahora de los problemas que parecen encontrarse detrás de ello.</a:t>
            </a:r>
          </a:p>
        </p:txBody>
      </p:sp>
      <p:sp>
        <p:nvSpPr>
          <p:cNvPr id="4" name="Slide Number Placeholder 3"/>
          <p:cNvSpPr>
            <a:spLocks noGrp="1"/>
          </p:cNvSpPr>
          <p:nvPr>
            <p:ph type="sldNum" sz="quarter" idx="5"/>
          </p:nvPr>
        </p:nvSpPr>
        <p:spPr/>
        <p:txBody>
          <a:bodyPr/>
          <a:lstStyle/>
          <a:p>
            <a:pPr rtl="0"/>
            <a:fld id="{607F2D02-DFA4-4845-BF0B-465DF935575E}" type="slidenum">
              <a:rPr/>
              <a:t>14</a:t>
            </a:fld>
            <a:endParaRPr/>
          </a:p>
        </p:txBody>
      </p:sp>
    </p:spTree>
    <p:extLst>
      <p:ext uri="{BB962C8B-B14F-4D97-AF65-F5344CB8AC3E}">
        <p14:creationId xmlns:p14="http://schemas.microsoft.com/office/powerpoint/2010/main" val="2598570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dirty="0"/>
              <a:t>En general, veo tres problemas principales:</a:t>
            </a:r>
          </a:p>
          <a:p>
            <a:pPr marL="171450" indent="-171450" rtl="0">
              <a:buFont typeface="Arial" panose="020B0604020202020204" pitchFamily="34" charset="0"/>
              <a:buChar char="•"/>
            </a:pPr>
            <a:r>
              <a:rPr lang="es-MX" sz="1200" b="0" i="0" kern="1200" dirty="0">
                <a:solidFill>
                  <a:schemeClr val="tx1"/>
                </a:solidFill>
                <a:effectLst/>
                <a:latin typeface="+mn-lt"/>
                <a:ea typeface="+mn-ea"/>
                <a:cs typeface="+mn-cs"/>
              </a:rPr>
              <a:t>Precisión y confiabilidad: los modelos actuales de IA suelen producir resultados que no son del todo precisos ni confiables. Esto puede generar errores e interpretaciones erróneas, lo que resulta especialmente problemático en el contexto de las auditorías estatales, donde la precisión es fundamental.</a:t>
            </a:r>
          </a:p>
          <a:p>
            <a:pPr marL="171450" indent="-171450" rtl="0">
              <a:buFont typeface="Arial" panose="020B0604020202020204" pitchFamily="34" charset="0"/>
              <a:buChar char="•"/>
            </a:pPr>
            <a:r>
              <a:rPr lang="es-MX" sz="1200" b="0" i="0" kern="1200" dirty="0">
                <a:solidFill>
                  <a:schemeClr val="tx1"/>
                </a:solidFill>
                <a:effectLst/>
                <a:latin typeface="+mn-lt"/>
                <a:ea typeface="+mn-ea"/>
                <a:cs typeface="+mn-cs"/>
              </a:rPr>
              <a:t>Seguridad y privacidad: el uso de la IA en las auditorías estatales plantea importantes preocupaciones sobre la seguridad y la privacidad de los datos sensibles. Garantizar que los sistemas de IA sean seguros y protejan la privacidad de las personas y las organizaciones es un reto de gran importancia. Esto se puede abordar mediante el uso de soluciones de IA empresariales en lugar de soluciones gratuitas.  Pero eso nos lleva al último problema...</a:t>
            </a:r>
          </a:p>
          <a:p>
            <a:pPr marL="171450" indent="-171450" rtl="0">
              <a:buFont typeface="Arial" panose="020B0604020202020204" pitchFamily="34" charset="0"/>
              <a:buChar char="•"/>
            </a:pPr>
            <a:r>
              <a:rPr lang="es-MX" sz="1200" b="0" i="0" kern="1200" dirty="0">
                <a:solidFill>
                  <a:schemeClr val="tx1"/>
                </a:solidFill>
                <a:effectLst/>
                <a:latin typeface="+mn-lt"/>
                <a:ea typeface="+mn-ea"/>
                <a:cs typeface="+mn-cs"/>
              </a:rPr>
              <a:t>Costo y logística: la implementación de soluciones de IA empresariales puede ser costosa y logísticamente compleja. Esto incluye los costos de adquisición y mantenimiento de la tecnología de IA, así como la necesidad de depender de una agencia de TI centralizada del estado para administrar estos sistemas dentro del entorno de TI del estado.</a:t>
            </a:r>
          </a:p>
        </p:txBody>
      </p:sp>
      <p:sp>
        <p:nvSpPr>
          <p:cNvPr id="4" name="Slide Number Placeholder 3"/>
          <p:cNvSpPr>
            <a:spLocks noGrp="1"/>
          </p:cNvSpPr>
          <p:nvPr>
            <p:ph type="sldNum" sz="quarter" idx="5"/>
          </p:nvPr>
        </p:nvSpPr>
        <p:spPr/>
        <p:txBody>
          <a:bodyPr/>
          <a:lstStyle/>
          <a:p>
            <a:pPr rtl="0"/>
            <a:fld id="{607F2D02-DFA4-4845-BF0B-465DF935575E}" type="slidenum">
              <a:rPr/>
              <a:t>15</a:t>
            </a:fld>
            <a:endParaRPr/>
          </a:p>
        </p:txBody>
      </p:sp>
    </p:spTree>
    <p:extLst>
      <p:ext uri="{BB962C8B-B14F-4D97-AF65-F5344CB8AC3E}">
        <p14:creationId xmlns:p14="http://schemas.microsoft.com/office/powerpoint/2010/main" val="1303760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dirty="0"/>
              <a:t>Hasta el momento, he hablado de cómo las empresas de auditoría usan la IA en su trabajo. Ahora me gustaría dedicar un momento a hablar sobre el trabajo de auditoría de las aplicaciones de IA que usan nuestros clientes de auditoría.</a:t>
            </a:r>
          </a:p>
        </p:txBody>
      </p:sp>
      <p:sp>
        <p:nvSpPr>
          <p:cNvPr id="4" name="Slide Number Placeholder 3"/>
          <p:cNvSpPr>
            <a:spLocks noGrp="1"/>
          </p:cNvSpPr>
          <p:nvPr>
            <p:ph type="sldNum" sz="quarter" idx="5"/>
          </p:nvPr>
        </p:nvSpPr>
        <p:spPr/>
        <p:txBody>
          <a:bodyPr/>
          <a:lstStyle/>
          <a:p>
            <a:pPr rtl="0"/>
            <a:fld id="{607F2D02-DFA4-4845-BF0B-465DF935575E}" type="slidenum">
              <a:rPr/>
              <a:t>16</a:t>
            </a:fld>
            <a:endParaRPr/>
          </a:p>
        </p:txBody>
      </p:sp>
    </p:spTree>
    <p:extLst>
      <p:ext uri="{BB962C8B-B14F-4D97-AF65-F5344CB8AC3E}">
        <p14:creationId xmlns:p14="http://schemas.microsoft.com/office/powerpoint/2010/main" val="3134728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dirty="0"/>
              <a:t>Al igual que en el caso de la adopción de la IA por parte de las oficinas de auditoría estatales, los esfuerzos para auditar las aplicaciones de IA también han sido limitados. Hasta ahora, la mayor parte del trabajo se ha enfocado en la gobernanza de las aplicaciones de IA. El mejor trabajo en esta área proviene del estado de Nueva York. Los auditores de ese estado han examinado la gobernanza de la IA en las agencias estatales, así como en la ciudad de Nueva York. Este trabajo se ha enfocado en disponer de políticas y procedimientos adecuados, realizar evaluaciones de riesgos para las aplicaciones de IA, garantizar la supervisión humana y documentar los resultados, las decisiones y las metodologías que hay detrás de los sistemas de IA.</a:t>
            </a:r>
          </a:p>
          <a:p>
            <a:endParaRPr lang="en-US" dirty="0"/>
          </a:p>
          <a:p>
            <a:pPr rtl="0"/>
            <a:r>
              <a:rPr lang="es-MX" dirty="0"/>
              <a:t>Lo que no he visto es que alguna oficina de auditoría estatal, incluida la mía, realice pruebas más técnicas de las aplicaciones de IA.  Esto podría incluir la comprobación de la configuración de las aplicaciones de IA, así como pruebas directas de los resultados de la IA para evaluar su precisión o posible desviación.</a:t>
            </a:r>
          </a:p>
          <a:p>
            <a:endParaRPr lang="en-US" dirty="0"/>
          </a:p>
          <a:p>
            <a:pPr rtl="0"/>
            <a:r>
              <a:rPr lang="es-MX" dirty="0"/>
              <a:t>La conclusión es que las oficinas de auditoría aún tienen mucho trabajo por hacer en lo que respecta a la auditoría de las aplicaciones de IA.</a:t>
            </a:r>
          </a:p>
        </p:txBody>
      </p:sp>
      <p:sp>
        <p:nvSpPr>
          <p:cNvPr id="4" name="Slide Number Placeholder 3"/>
          <p:cNvSpPr>
            <a:spLocks noGrp="1"/>
          </p:cNvSpPr>
          <p:nvPr>
            <p:ph type="sldNum" sz="quarter" idx="5"/>
          </p:nvPr>
        </p:nvSpPr>
        <p:spPr/>
        <p:txBody>
          <a:bodyPr/>
          <a:lstStyle/>
          <a:p>
            <a:pPr rtl="0"/>
            <a:fld id="{607F2D02-DFA4-4845-BF0B-465DF935575E}" type="slidenum">
              <a:rPr/>
              <a:t>17</a:t>
            </a:fld>
            <a:endParaRPr/>
          </a:p>
        </p:txBody>
      </p:sp>
    </p:spTree>
    <p:extLst>
      <p:ext uri="{BB962C8B-B14F-4D97-AF65-F5344CB8AC3E}">
        <p14:creationId xmlns:p14="http://schemas.microsoft.com/office/powerpoint/2010/main" val="2361560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dirty="0"/>
              <a:t>Antes de terminar, me gustaría compartir con ustedes un artículo reciente de </a:t>
            </a:r>
            <a:r>
              <a:rPr lang="es-MX" dirty="0" err="1"/>
              <a:t>OpenAI</a:t>
            </a:r>
            <a:r>
              <a:rPr lang="es-MX" dirty="0"/>
              <a:t>, la empresa responsable de </a:t>
            </a:r>
            <a:r>
              <a:rPr lang="es-MX" dirty="0" err="1"/>
              <a:t>ChatGPT</a:t>
            </a:r>
            <a:r>
              <a:rPr lang="es-MX" dirty="0"/>
              <a:t>.</a:t>
            </a:r>
          </a:p>
        </p:txBody>
      </p:sp>
      <p:sp>
        <p:nvSpPr>
          <p:cNvPr id="4" name="Slide Number Placeholder 3"/>
          <p:cNvSpPr>
            <a:spLocks noGrp="1"/>
          </p:cNvSpPr>
          <p:nvPr>
            <p:ph type="sldNum" sz="quarter" idx="5"/>
          </p:nvPr>
        </p:nvSpPr>
        <p:spPr/>
        <p:txBody>
          <a:bodyPr/>
          <a:lstStyle/>
          <a:p>
            <a:pPr rtl="0"/>
            <a:fld id="{607F2D02-DFA4-4845-BF0B-465DF935575E}" type="slidenum">
              <a:rPr/>
              <a:t>18</a:t>
            </a:fld>
            <a:endParaRPr/>
          </a:p>
        </p:txBody>
      </p:sp>
    </p:spTree>
    <p:extLst>
      <p:ext uri="{BB962C8B-B14F-4D97-AF65-F5344CB8AC3E}">
        <p14:creationId xmlns:p14="http://schemas.microsoft.com/office/powerpoint/2010/main" val="727747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a:t>El propósito de este artículo era medir el desempeño de varios modelos diferentes de IA generativa en una serie de tareas reales asociadas a diversas ocupaciones relacionadas con el trabajo intelectual. Tuvieron a un panel de expertos de cada ocupación que “calificó” la calidad de los resultados producidos tanto por los modelos de IA como por los humanos.  Los resultados se resumen en las muy pequeñas gráficas en la parte derecha de la diapositiva.</a:t>
            </a:r>
          </a:p>
          <a:p>
            <a:endParaRPr lang="en-US"/>
          </a:p>
          <a:p>
            <a:pPr rtl="0"/>
            <a:r>
              <a:rPr lang="es-MX"/>
              <a:t>Me gustaría enfocarme en un par de estas gráficas.</a:t>
            </a:r>
          </a:p>
        </p:txBody>
      </p:sp>
      <p:sp>
        <p:nvSpPr>
          <p:cNvPr id="4" name="Slide Number Placeholder 3"/>
          <p:cNvSpPr>
            <a:spLocks noGrp="1"/>
          </p:cNvSpPr>
          <p:nvPr>
            <p:ph type="sldNum" sz="quarter" idx="5"/>
          </p:nvPr>
        </p:nvSpPr>
        <p:spPr/>
        <p:txBody>
          <a:bodyPr/>
          <a:lstStyle/>
          <a:p>
            <a:pPr rtl="0"/>
            <a:fld id="{607F2D02-DFA4-4845-BF0B-465DF935575E}" type="slidenum">
              <a:rPr/>
              <a:t>19</a:t>
            </a:fld>
            <a:endParaRPr/>
          </a:p>
        </p:txBody>
      </p:sp>
    </p:spTree>
    <p:extLst>
      <p:ext uri="{BB962C8B-B14F-4D97-AF65-F5344CB8AC3E}">
        <p14:creationId xmlns:p14="http://schemas.microsoft.com/office/powerpoint/2010/main" val="3375763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dirty="0"/>
              <a:t>Me gustaría comenzar ofreciendo un resumen de lo que me propongo tratar en la presentación de hoy.</a:t>
            </a:r>
          </a:p>
          <a:p>
            <a:pPr marL="171450" indent="-171450" rtl="0">
              <a:buFont typeface="Arial" panose="020B0604020202020204" pitchFamily="34" charset="0"/>
              <a:buChar char="•"/>
            </a:pPr>
            <a:r>
              <a:rPr lang="es-MX" dirty="0"/>
              <a:t>Comenzaré con mi evaluación general de la adopción de la IA generativa por parte de los auditores estatales.</a:t>
            </a:r>
          </a:p>
          <a:p>
            <a:pPr marL="171450" indent="-171450" rtl="0">
              <a:buFont typeface="Arial" panose="020B0604020202020204" pitchFamily="34" charset="0"/>
              <a:buChar char="•"/>
            </a:pPr>
            <a:r>
              <a:rPr lang="es-MX" dirty="0"/>
              <a:t>A continuación, examinaré algunos de los usos actuales de la IA por parte de los auditores.</a:t>
            </a:r>
          </a:p>
          <a:p>
            <a:pPr marL="171450" indent="-171450" rtl="0">
              <a:buFont typeface="Arial" panose="020B0604020202020204" pitchFamily="34" charset="0"/>
              <a:buChar char="•"/>
            </a:pPr>
            <a:r>
              <a:rPr lang="es-MX" dirty="0"/>
              <a:t>Como verán, el uso de la IA es bastante limitado.  Por lo tanto, hablaré de algunas de los problemas que limitan la adopción de la IA. </a:t>
            </a:r>
          </a:p>
          <a:p>
            <a:pPr marL="171450" indent="-171450" rtl="0">
              <a:buFont typeface="Arial" panose="020B0604020202020204" pitchFamily="34" charset="0"/>
              <a:buChar char="•"/>
            </a:pPr>
            <a:r>
              <a:rPr lang="es-MX" dirty="0"/>
              <a:t>También hablaré un poco sobre los esfuerzos para auditar las aplicaciones de IA.</a:t>
            </a:r>
          </a:p>
          <a:p>
            <a:pPr marL="171450" indent="-171450" rtl="0">
              <a:buFont typeface="Arial" panose="020B0604020202020204" pitchFamily="34" charset="0"/>
              <a:buChar char="•"/>
            </a:pPr>
            <a:r>
              <a:rPr lang="es-MX" dirty="0"/>
              <a:t>Por último, concluiré con algunas reflexiones finales.</a:t>
            </a:r>
          </a:p>
        </p:txBody>
      </p:sp>
      <p:sp>
        <p:nvSpPr>
          <p:cNvPr id="4" name="Slide Number Placeholder 3"/>
          <p:cNvSpPr>
            <a:spLocks noGrp="1"/>
          </p:cNvSpPr>
          <p:nvPr>
            <p:ph type="sldNum" sz="quarter" idx="5"/>
          </p:nvPr>
        </p:nvSpPr>
        <p:spPr/>
        <p:txBody>
          <a:bodyPr/>
          <a:lstStyle/>
          <a:p>
            <a:pPr rtl="0"/>
            <a:fld id="{607F2D02-DFA4-4845-BF0B-465DF935575E}" type="slidenum">
              <a:rPr/>
              <a:t>2</a:t>
            </a:fld>
            <a:endParaRPr/>
          </a:p>
        </p:txBody>
      </p:sp>
    </p:spTree>
    <p:extLst>
      <p:ext uri="{BB962C8B-B14F-4D97-AF65-F5344CB8AC3E}">
        <p14:creationId xmlns:p14="http://schemas.microsoft.com/office/powerpoint/2010/main" val="632439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a:t>Esta es la gráfica que muestra cómo se comportaron los distintos modelos de IA frente a los humanos en tareas de desarrollo de software. Sin saber qué resultados produjo la IA y cuáles los humanos, los evaluadores calificaron a la mayoría de los modelos de IA con una puntuación más alta en términos de calidad que a los humanos.</a:t>
            </a:r>
          </a:p>
          <a:p>
            <a:endParaRPr lang="en-US"/>
          </a:p>
          <a:p>
            <a:pPr rtl="0"/>
            <a:r>
              <a:rPr lang="es-MX"/>
              <a:t>De esto se pueden obtener un par de conclusiones. En primer lugar, esto parece respaldar a las oficinas de auditoría estatales que usan la IA como asistente de codificación. En segundo lugar, el desarrollo de software como campo probablemente esté en problemas.</a:t>
            </a:r>
          </a:p>
        </p:txBody>
      </p:sp>
      <p:sp>
        <p:nvSpPr>
          <p:cNvPr id="4" name="Slide Number Placeholder 3"/>
          <p:cNvSpPr>
            <a:spLocks noGrp="1"/>
          </p:cNvSpPr>
          <p:nvPr>
            <p:ph type="sldNum" sz="quarter" idx="5"/>
          </p:nvPr>
        </p:nvSpPr>
        <p:spPr/>
        <p:txBody>
          <a:bodyPr/>
          <a:lstStyle/>
          <a:p>
            <a:pPr rtl="0"/>
            <a:fld id="{607F2D02-DFA4-4845-BF0B-465DF935575E}" type="slidenum">
              <a:rPr/>
              <a:t>20</a:t>
            </a:fld>
            <a:endParaRPr/>
          </a:p>
        </p:txBody>
      </p:sp>
    </p:spTree>
    <p:extLst>
      <p:ext uri="{BB962C8B-B14F-4D97-AF65-F5344CB8AC3E}">
        <p14:creationId xmlns:p14="http://schemas.microsoft.com/office/powerpoint/2010/main" val="4151843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a:t>Ahora bien, este gráfico muestra los mismos resultados, pero esta vez para nuestros contadores y auditores de campo. Como pueden ver, ninguno de los modelos igualó la calidad de los resultados humanos.  Por lo que esto sugiere que todos estamos relativamente a salvo de que la IA nos quite el trabajo, al menos por ahora.</a:t>
            </a:r>
          </a:p>
        </p:txBody>
      </p:sp>
      <p:sp>
        <p:nvSpPr>
          <p:cNvPr id="4" name="Slide Number Placeholder 3"/>
          <p:cNvSpPr>
            <a:spLocks noGrp="1"/>
          </p:cNvSpPr>
          <p:nvPr>
            <p:ph type="sldNum" sz="quarter" idx="5"/>
          </p:nvPr>
        </p:nvSpPr>
        <p:spPr/>
        <p:txBody>
          <a:bodyPr/>
          <a:lstStyle/>
          <a:p>
            <a:pPr rtl="0"/>
            <a:fld id="{607F2D02-DFA4-4845-BF0B-465DF935575E}" type="slidenum">
              <a:rPr/>
              <a:t>21</a:t>
            </a:fld>
            <a:endParaRPr/>
          </a:p>
        </p:txBody>
      </p:sp>
    </p:spTree>
    <p:extLst>
      <p:ext uri="{BB962C8B-B14F-4D97-AF65-F5344CB8AC3E}">
        <p14:creationId xmlns:p14="http://schemas.microsoft.com/office/powerpoint/2010/main" val="1044150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a:t>Con esto, me gustaría agradecerles por concederme hoy un poco de tiempo para hablar sobre el estado de la implementación de la IA en las oficinas de auditoría estatales. Con gusto responderé cualquier pregunta.</a:t>
            </a:r>
          </a:p>
        </p:txBody>
      </p:sp>
      <p:sp>
        <p:nvSpPr>
          <p:cNvPr id="4" name="Slide Number Placeholder 3"/>
          <p:cNvSpPr>
            <a:spLocks noGrp="1"/>
          </p:cNvSpPr>
          <p:nvPr>
            <p:ph type="sldNum" sz="quarter" idx="5"/>
          </p:nvPr>
        </p:nvSpPr>
        <p:spPr/>
        <p:txBody>
          <a:bodyPr/>
          <a:lstStyle/>
          <a:p>
            <a:pPr rtl="0"/>
            <a:fld id="{607F2D02-DFA4-4845-BF0B-465DF935575E}" type="slidenum">
              <a:rPr/>
              <a:t>22</a:t>
            </a:fld>
            <a:endParaRPr/>
          </a:p>
        </p:txBody>
      </p:sp>
    </p:spTree>
    <p:extLst>
      <p:ext uri="{BB962C8B-B14F-4D97-AF65-F5344CB8AC3E}">
        <p14:creationId xmlns:p14="http://schemas.microsoft.com/office/powerpoint/2010/main" val="1700073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dirty="0"/>
              <a:t>Antes de comenzar, me gustaría definir algunos términos clave:</a:t>
            </a:r>
          </a:p>
          <a:p>
            <a:pPr marL="171450" indent="-171450" rtl="0">
              <a:buFont typeface="Arial" panose="020B0604020202020204" pitchFamily="34" charset="0"/>
              <a:buChar char="•"/>
            </a:pPr>
            <a:r>
              <a:rPr lang="es-MX" dirty="0"/>
              <a:t>El primero es el término general, “inteligencia artificial”, el cual se refiere a cualquier sistema informático que realice tareas que históricamente requerían inteligencia humana.</a:t>
            </a:r>
          </a:p>
          <a:p>
            <a:pPr marL="171450" indent="-171450" rtl="0">
              <a:buFont typeface="Arial" panose="020B0604020202020204" pitchFamily="34" charset="0"/>
              <a:buChar char="•"/>
            </a:pPr>
            <a:r>
              <a:rPr lang="es-MX" dirty="0"/>
              <a:t>El segundo es el término más específico, “inteligencia artificial generativa” o “IA generativa”, el cual es un término más reciente de la industria que se usa para referirse a los modelos de IA que convierten instrucciones escritas, también conocidas como “</a:t>
            </a:r>
            <a:r>
              <a:rPr lang="es-MX" dirty="0" err="1"/>
              <a:t>prompts</a:t>
            </a:r>
            <a:r>
              <a:rPr lang="es-MX" dirty="0"/>
              <a:t>” (indicaciones), en contenido nuevo, como texto, imágenes, códigos o audio. Estos incluyen muchas aplicaciones conocidas, como </a:t>
            </a:r>
            <a:r>
              <a:rPr lang="es-MX" dirty="0" err="1"/>
              <a:t>ChatGPT</a:t>
            </a:r>
            <a:r>
              <a:rPr lang="es-MX" dirty="0"/>
              <a:t> de </a:t>
            </a:r>
            <a:r>
              <a:rPr lang="es-MX" dirty="0" err="1"/>
              <a:t>OpenAI</a:t>
            </a:r>
            <a:r>
              <a:rPr lang="es-MX" dirty="0"/>
              <a:t>, </a:t>
            </a:r>
            <a:r>
              <a:rPr lang="es-MX" dirty="0" err="1"/>
              <a:t>Copilot</a:t>
            </a:r>
            <a:r>
              <a:rPr lang="es-MX" dirty="0"/>
              <a:t> de Microsoft, Gemini de Google y Claude de </a:t>
            </a:r>
            <a:r>
              <a:rPr lang="es-MX" dirty="0" err="1"/>
              <a:t>Anthropic</a:t>
            </a:r>
            <a:r>
              <a:rPr lang="es-MX" dirty="0"/>
              <a:t>.</a:t>
            </a:r>
          </a:p>
          <a:p>
            <a:pPr marL="171450" indent="-171450">
              <a:buFont typeface="Arial" panose="020B0604020202020204" pitchFamily="34" charset="0"/>
              <a:buChar char="•"/>
            </a:pPr>
            <a:endParaRPr lang="en-US" dirty="0"/>
          </a:p>
          <a:p>
            <a:pPr marL="0" indent="0" rtl="0">
              <a:buFont typeface="Arial" panose="020B0604020202020204" pitchFamily="34" charset="0"/>
              <a:buNone/>
            </a:pPr>
            <a:r>
              <a:rPr lang="es-MX" dirty="0"/>
              <a:t>Mi enfoque hoy es la IA generativa, aunque es posible que me escuchen usar el término “IA” en ocasiones para ser breve.</a:t>
            </a:r>
          </a:p>
        </p:txBody>
      </p:sp>
      <p:sp>
        <p:nvSpPr>
          <p:cNvPr id="4" name="Slide Number Placeholder 3"/>
          <p:cNvSpPr>
            <a:spLocks noGrp="1"/>
          </p:cNvSpPr>
          <p:nvPr>
            <p:ph type="sldNum" sz="quarter" idx="5"/>
          </p:nvPr>
        </p:nvSpPr>
        <p:spPr/>
        <p:txBody>
          <a:bodyPr/>
          <a:lstStyle/>
          <a:p>
            <a:pPr rtl="0"/>
            <a:fld id="{607F2D02-DFA4-4845-BF0B-465DF935575E}" type="slidenum">
              <a:rPr/>
              <a:t>3</a:t>
            </a:fld>
            <a:endParaRPr/>
          </a:p>
        </p:txBody>
      </p:sp>
    </p:spTree>
    <p:extLst>
      <p:ext uri="{BB962C8B-B14F-4D97-AF65-F5344CB8AC3E}">
        <p14:creationId xmlns:p14="http://schemas.microsoft.com/office/powerpoint/2010/main" val="1050560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dirty="0"/>
              <a:t>Además, antes de empezar, me gustaría hacer una advertencia importante. Mi experiencia con herramientas de IA generativa como </a:t>
            </a:r>
            <a:r>
              <a:rPr lang="es-MX" dirty="0" err="1"/>
              <a:t>ChatGPT</a:t>
            </a:r>
            <a:r>
              <a:rPr lang="es-MX" dirty="0"/>
              <a:t> y Microsoft </a:t>
            </a:r>
            <a:r>
              <a:rPr lang="es-MX" dirty="0" err="1"/>
              <a:t>Copilot</a:t>
            </a:r>
            <a:r>
              <a:rPr lang="es-MX" dirty="0"/>
              <a:t> es estrictamente en inglés. Por lo tanto, si digo que estas herramientas son especialmente buenas o malas en algo, me refiero a la interacción con ellas en inglés. Si han obtenido resultados diferentes al trabajar con cualquiera de estas herramientas en español, me remito al criterio de ustedes y a su experiencia.</a:t>
            </a:r>
          </a:p>
        </p:txBody>
      </p:sp>
      <p:sp>
        <p:nvSpPr>
          <p:cNvPr id="4" name="Slide Number Placeholder 3"/>
          <p:cNvSpPr>
            <a:spLocks noGrp="1"/>
          </p:cNvSpPr>
          <p:nvPr>
            <p:ph type="sldNum" sz="quarter" idx="5"/>
          </p:nvPr>
        </p:nvSpPr>
        <p:spPr/>
        <p:txBody>
          <a:bodyPr/>
          <a:lstStyle/>
          <a:p>
            <a:pPr rtl="0"/>
            <a:fld id="{607F2D02-DFA4-4845-BF0B-465DF935575E}" type="slidenum">
              <a:rPr/>
              <a:t>4</a:t>
            </a:fld>
            <a:endParaRPr/>
          </a:p>
        </p:txBody>
      </p:sp>
    </p:spTree>
    <p:extLst>
      <p:ext uri="{BB962C8B-B14F-4D97-AF65-F5344CB8AC3E}">
        <p14:creationId xmlns:p14="http://schemas.microsoft.com/office/powerpoint/2010/main" val="424000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dirty="0"/>
              <a:t>Una vez establecidas estas definiciones y descargos de responsabilidad iniciales, podemos pasar a mi evaluación general de la adopción de la IA generativa por parte de las oficinas de auditoría estatales.</a:t>
            </a:r>
          </a:p>
        </p:txBody>
      </p:sp>
      <p:sp>
        <p:nvSpPr>
          <p:cNvPr id="4" name="Slide Number Placeholder 3"/>
          <p:cNvSpPr>
            <a:spLocks noGrp="1"/>
          </p:cNvSpPr>
          <p:nvPr>
            <p:ph type="sldNum" sz="quarter" idx="5"/>
          </p:nvPr>
        </p:nvSpPr>
        <p:spPr/>
        <p:txBody>
          <a:bodyPr/>
          <a:lstStyle/>
          <a:p>
            <a:pPr rtl="0"/>
            <a:fld id="{607F2D02-DFA4-4845-BF0B-465DF935575E}" type="slidenum">
              <a:rPr/>
              <a:t>5</a:t>
            </a:fld>
            <a:endParaRPr/>
          </a:p>
        </p:txBody>
      </p:sp>
    </p:spTree>
    <p:extLst>
      <p:ext uri="{BB962C8B-B14F-4D97-AF65-F5344CB8AC3E}">
        <p14:creationId xmlns:p14="http://schemas.microsoft.com/office/powerpoint/2010/main" val="1012325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dirty="0"/>
              <a:t>Si pudiera resumirlo en una sola palabra, esa palabra sería: “lenta”.  Muy lenta.  Las oficinas de auditoría estatales, incluida mi propia agencia, están adoptando un enfoque extremadamente cauteloso en el uso de la IA generativa en su trabajo.</a:t>
            </a:r>
          </a:p>
        </p:txBody>
      </p:sp>
      <p:sp>
        <p:nvSpPr>
          <p:cNvPr id="4" name="Slide Number Placeholder 3"/>
          <p:cNvSpPr>
            <a:spLocks noGrp="1"/>
          </p:cNvSpPr>
          <p:nvPr>
            <p:ph type="sldNum" sz="quarter" idx="5"/>
          </p:nvPr>
        </p:nvSpPr>
        <p:spPr/>
        <p:txBody>
          <a:bodyPr/>
          <a:lstStyle/>
          <a:p>
            <a:pPr rtl="0"/>
            <a:fld id="{607F2D02-DFA4-4845-BF0B-465DF935575E}" type="slidenum">
              <a:rPr/>
              <a:t>6</a:t>
            </a:fld>
            <a:endParaRPr/>
          </a:p>
        </p:txBody>
      </p:sp>
    </p:spTree>
    <p:extLst>
      <p:ext uri="{BB962C8B-B14F-4D97-AF65-F5344CB8AC3E}">
        <p14:creationId xmlns:p14="http://schemas.microsoft.com/office/powerpoint/2010/main" val="138239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dirty="0"/>
              <a:t>Para ilustrar el estado de la adopción de la IA generativa por parte de los auditores estatales, aquí hay un modelo de madurez simple de cuatro niveles:</a:t>
            </a:r>
          </a:p>
          <a:p>
            <a:pPr marL="171450" indent="-171450" rtl="0">
              <a:buFont typeface="Arial" panose="020B0604020202020204" pitchFamily="34" charset="0"/>
              <a:buChar char="•"/>
            </a:pPr>
            <a:r>
              <a:rPr lang="es-MX" dirty="0"/>
              <a:t>El primer nivel representa la no adopción de la IA. Las oficinas en este nivel conocen la IA generativa como una nueva tecnología y pueden haber usado de manera informal algunas plataformas de IA diferentes. Sin embargo, no están probando formalmente el uso de la IA y no tienen planes actuales para avanzar.</a:t>
            </a:r>
          </a:p>
          <a:p>
            <a:pPr marL="171450" indent="-171450" rtl="0">
              <a:buFont typeface="Arial" panose="020B0604020202020204" pitchFamily="34" charset="0"/>
              <a:buChar char="•"/>
            </a:pPr>
            <a:r>
              <a:rPr lang="es-MX" dirty="0"/>
              <a:t>El segundo nivel representa la fase de prueba. Las oficinas en este nivel están experimentando con diferentes plataformas y explorando posibles casos de uso. Sin embargo, en este momento no están usando la tecnología en su trabajo diario.</a:t>
            </a:r>
          </a:p>
          <a:p>
            <a:pPr marL="171450" indent="-171450" rtl="0">
              <a:buFont typeface="Arial" panose="020B0604020202020204" pitchFamily="34" charset="0"/>
              <a:buChar char="•"/>
            </a:pPr>
            <a:r>
              <a:rPr lang="es-MX" dirty="0"/>
              <a:t>El tercer nivel representa un uso limitado de la IA en el trabajo diario. Puede haber limitaciones en cuanto a quiénes pueden usar la IA en la organización, los tipos de tareas para las que se puede usar la IA o el tipo de información que se puede incluir en las indicaciones de la IA generativa. Esta última limitación se refiere realmente a si el uso de la IA puede incluir información sensible o confidencial, o si debe limitarse a la información disponible públicamente.</a:t>
            </a:r>
          </a:p>
          <a:p>
            <a:pPr marL="171450" indent="-171450" rtl="0">
              <a:buFont typeface="Arial" panose="020B0604020202020204" pitchFamily="34" charset="0"/>
              <a:buChar char="•"/>
            </a:pPr>
            <a:r>
              <a:rPr lang="es-MX" dirty="0"/>
              <a:t>El último nivel representa el uso generalizado por parte de los empleados según sea necesario para ayudarles en sus tareas diarias.</a:t>
            </a:r>
          </a:p>
          <a:p>
            <a:pPr marL="171450" indent="-171450">
              <a:buFont typeface="Arial" panose="020B0604020202020204" pitchFamily="34" charset="0"/>
              <a:buChar char="•"/>
            </a:pPr>
            <a:endParaRPr lang="en-US" dirty="0"/>
          </a:p>
          <a:p>
            <a:pPr marL="0" indent="0" rtl="0">
              <a:buFont typeface="Arial" panose="020B0604020202020204" pitchFamily="34" charset="0"/>
              <a:buNone/>
            </a:pPr>
            <a:r>
              <a:rPr lang="es-MX" dirty="0"/>
              <a:t>La mayoría de las oficinas de auditoría de Estados Unidos parecen encontrarse en uno de los dos primeros niveles: sin adopción de la IA o en la fase de pruebas. En el estado de Washington, nuestra oficina de auditoría se encuentra en la fase de pruebas: estamos evaluando aplicaciones como </a:t>
            </a:r>
            <a:r>
              <a:rPr lang="es-MX" dirty="0" err="1"/>
              <a:t>ChatGPT</a:t>
            </a:r>
            <a:r>
              <a:rPr lang="es-MX" dirty="0"/>
              <a:t> y Microsoft </a:t>
            </a:r>
            <a:r>
              <a:rPr lang="es-MX" dirty="0" err="1"/>
              <a:t>Copilot</a:t>
            </a:r>
            <a:r>
              <a:rPr lang="es-MX" dirty="0"/>
              <a:t>, y experimentando con sus posibles usos.  Sin embargo, solo los miembros formales de nuestro grupo de pruebas pueden usar herramientas de IA generativa. Además, su uso se limita a las pruebas.</a:t>
            </a:r>
          </a:p>
          <a:p>
            <a:pPr marL="0" indent="0">
              <a:buFont typeface="Arial" panose="020B0604020202020204" pitchFamily="34" charset="0"/>
              <a:buNone/>
            </a:pPr>
            <a:endParaRPr lang="en-US" dirty="0"/>
          </a:p>
          <a:p>
            <a:pPr marL="0" indent="0" rtl="0">
              <a:buFont typeface="Arial" panose="020B0604020202020204" pitchFamily="34" charset="0"/>
              <a:buNone/>
            </a:pPr>
            <a:r>
              <a:rPr lang="es-MX" dirty="0"/>
              <a:t>Algunas oficinas parecen estar usando herramientas de IA generativa de forma limitada. Las oficinas de auditoría de los estados de Texas y Utah se encuentran en este nivel.</a:t>
            </a:r>
          </a:p>
          <a:p>
            <a:pPr marL="0" indent="0">
              <a:buFont typeface="Arial" panose="020B0604020202020204" pitchFamily="34" charset="0"/>
              <a:buNone/>
            </a:pPr>
            <a:endParaRPr lang="en-US" dirty="0"/>
          </a:p>
          <a:p>
            <a:pPr marL="0" indent="0" rtl="0">
              <a:buFont typeface="Arial" panose="020B0604020202020204" pitchFamily="34" charset="0"/>
              <a:buNone/>
            </a:pPr>
            <a:r>
              <a:rPr lang="es-MX" dirty="0"/>
              <a:t>Por último, no tengo conocimiento de ninguna oficina de auditoría que haya adoptado herramientas de IA generativa de forma generalizada.</a:t>
            </a:r>
          </a:p>
          <a:p>
            <a:endParaRPr lang="en-US" dirty="0"/>
          </a:p>
        </p:txBody>
      </p:sp>
      <p:sp>
        <p:nvSpPr>
          <p:cNvPr id="4" name="Slide Number Placeholder 3"/>
          <p:cNvSpPr>
            <a:spLocks noGrp="1"/>
          </p:cNvSpPr>
          <p:nvPr>
            <p:ph type="sldNum" sz="quarter" idx="5"/>
          </p:nvPr>
        </p:nvSpPr>
        <p:spPr/>
        <p:txBody>
          <a:bodyPr/>
          <a:lstStyle/>
          <a:p>
            <a:pPr rtl="0"/>
            <a:fld id="{607F2D02-DFA4-4845-BF0B-465DF935575E}" type="slidenum">
              <a:rPr/>
              <a:t>7</a:t>
            </a:fld>
            <a:endParaRPr/>
          </a:p>
        </p:txBody>
      </p:sp>
    </p:spTree>
    <p:extLst>
      <p:ext uri="{BB962C8B-B14F-4D97-AF65-F5344CB8AC3E}">
        <p14:creationId xmlns:p14="http://schemas.microsoft.com/office/powerpoint/2010/main" val="1664288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dirty="0"/>
              <a:t>Si bien la adopción de la IA generativa ha sido lenta, eso no significa que las oficinas de auditoría estatales eviten su uso. Me gustaría dedicar unos minutos a hablar de algunos de los usos iniciales de los que he oído hablar.</a:t>
            </a:r>
          </a:p>
        </p:txBody>
      </p:sp>
      <p:sp>
        <p:nvSpPr>
          <p:cNvPr id="4" name="Slide Number Placeholder 3"/>
          <p:cNvSpPr>
            <a:spLocks noGrp="1"/>
          </p:cNvSpPr>
          <p:nvPr>
            <p:ph type="sldNum" sz="quarter" idx="5"/>
          </p:nvPr>
        </p:nvSpPr>
        <p:spPr/>
        <p:txBody>
          <a:bodyPr/>
          <a:lstStyle/>
          <a:p>
            <a:pPr rtl="0"/>
            <a:fld id="{607F2D02-DFA4-4845-BF0B-465DF935575E}" type="slidenum">
              <a:rPr/>
              <a:t>8</a:t>
            </a:fld>
            <a:endParaRPr/>
          </a:p>
        </p:txBody>
      </p:sp>
    </p:spTree>
    <p:extLst>
      <p:ext uri="{BB962C8B-B14F-4D97-AF65-F5344CB8AC3E}">
        <p14:creationId xmlns:p14="http://schemas.microsoft.com/office/powerpoint/2010/main" val="3540733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dirty="0"/>
              <a:t>Empezaré con algunas observaciones generales. En primer lugar, la mayoría de estos son casos de uso de bajo riesgo. Suelen ser de pequeño alcance y generan resultados que son fácilmente verificables.  Es decir, son seguros.</a:t>
            </a:r>
          </a:p>
          <a:p>
            <a:endParaRPr lang="en-US" dirty="0"/>
          </a:p>
          <a:p>
            <a:pPr rtl="0"/>
            <a:r>
              <a:rPr lang="es-MX" dirty="0"/>
              <a:t>En segundo lugar, los casos de uso tienden a enfocarse en formas de hacer más eficientes las tareas actuales. Hasta ahora, no he visto muchos ejemplos de trabajos nuevos o innovadores que estén habilitados por el uso de la IA.</a:t>
            </a:r>
          </a:p>
          <a:p>
            <a:endParaRPr lang="en-US" dirty="0"/>
          </a:p>
          <a:p>
            <a:pPr rtl="0"/>
            <a:r>
              <a:rPr lang="es-MX" dirty="0"/>
              <a:t>Por último, los casos en los que se usa tienden a involucrar el lenguaje o la traducción. Aunque algunas de las herramientas de IA generativa, como </a:t>
            </a:r>
            <a:r>
              <a:rPr lang="es-MX" dirty="0" err="1"/>
              <a:t>ChatGPT</a:t>
            </a:r>
            <a:r>
              <a:rPr lang="es-MX" dirty="0"/>
              <a:t>, tienen la capacidad de ayudar con el análisis de datos, no he oído hablar de ninguna oficina que esté usando la IA generativa para trabajos cuantitativos.</a:t>
            </a:r>
          </a:p>
          <a:p>
            <a:endParaRPr lang="en-US" dirty="0"/>
          </a:p>
          <a:p>
            <a:pPr rtl="0"/>
            <a:r>
              <a:rPr lang="es-MX" dirty="0"/>
              <a:t>Dicho esto, echemos un vistazo a algunos de los usos.</a:t>
            </a:r>
          </a:p>
        </p:txBody>
      </p:sp>
      <p:sp>
        <p:nvSpPr>
          <p:cNvPr id="4" name="Slide Number Placeholder 3"/>
          <p:cNvSpPr>
            <a:spLocks noGrp="1"/>
          </p:cNvSpPr>
          <p:nvPr>
            <p:ph type="sldNum" sz="quarter" idx="5"/>
          </p:nvPr>
        </p:nvSpPr>
        <p:spPr/>
        <p:txBody>
          <a:bodyPr/>
          <a:lstStyle/>
          <a:p>
            <a:pPr rtl="0"/>
            <a:fld id="{607F2D02-DFA4-4845-BF0B-465DF935575E}" type="slidenum">
              <a:rPr/>
              <a:t>9</a:t>
            </a:fld>
            <a:endParaRPr/>
          </a:p>
        </p:txBody>
      </p:sp>
    </p:spTree>
    <p:extLst>
      <p:ext uri="{BB962C8B-B14F-4D97-AF65-F5344CB8AC3E}">
        <p14:creationId xmlns:p14="http://schemas.microsoft.com/office/powerpoint/2010/main" val="700798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Imagen 40">
            <a:extLst>
              <a:ext uri="{FF2B5EF4-FFF2-40B4-BE49-F238E27FC236}">
                <a16:creationId xmlns:a16="http://schemas.microsoft.com/office/drawing/2014/main" id="{46E5F0F9-FEF3-2117-8962-EA2AC3A70A0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8598567" y="6005015"/>
            <a:ext cx="3593434" cy="852985"/>
          </a:xfrm>
          <a:prstGeom prst="rect">
            <a:avLst/>
          </a:prstGeom>
        </p:spPr>
      </p:pic>
      <p:pic>
        <p:nvPicPr>
          <p:cNvPr id="6" name="Imagen 5">
            <a:extLst>
              <a:ext uri="{FF2B5EF4-FFF2-40B4-BE49-F238E27FC236}">
                <a16:creationId xmlns:a16="http://schemas.microsoft.com/office/drawing/2014/main" id="{1892C402-B333-ED7F-8569-278E2C4BE74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0"/>
            <a:ext cx="12191999" cy="304800"/>
          </a:xfrm>
          <a:prstGeom prst="rect">
            <a:avLst/>
          </a:prstGeom>
        </p:spPr>
      </p:pic>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Slide Number Placeholder 26"/>
          <p:cNvSpPr>
            <a:spLocks noGrp="1"/>
          </p:cNvSpPr>
          <p:nvPr>
            <p:ph type="sldNum" sz="quarter" idx="12"/>
          </p:nvPr>
        </p:nvSpPr>
        <p:spPr>
          <a:xfrm>
            <a:off x="11529696" y="6407945"/>
            <a:ext cx="487680" cy="365125"/>
          </a:xfrm>
          <a:prstGeom prst="rect">
            <a:avLst/>
          </a:prstGeom>
        </p:spPr>
        <p:txBody>
          <a:bodyPr/>
          <a:lstStyle>
            <a:lvl1pPr algn="r">
              <a:defRPr sz="1100">
                <a:solidFill>
                  <a:schemeClr val="tx1">
                    <a:lumMod val="75000"/>
                    <a:lumOff val="25000"/>
                  </a:schemeClr>
                </a:solidFill>
                <a:latin typeface="Aptos" panose="020B0004020202020204" pitchFamily="34" charset="0"/>
                <a:cs typeface="Calibri" panose="020F0502020204030204" pitchFamily="34" charset="0"/>
              </a:defRPr>
            </a:lvl1pPr>
            <a:extLst/>
          </a:lstStyle>
          <a:p>
            <a:fld id="{9D515F0A-23BA-4FD6-9B05-ED7D67B84540}" type="slidenum">
              <a:rPr lang="en-US" smtClean="0"/>
              <a:pPr/>
              <a:t>‹Nº›</a:t>
            </a:fld>
            <a:endParaRPr lang="en-US"/>
          </a:p>
        </p:txBody>
      </p:sp>
      <p:sp>
        <p:nvSpPr>
          <p:cNvPr id="11" name="Content Placeholder 2"/>
          <p:cNvSpPr>
            <a:spLocks noGrp="1"/>
          </p:cNvSpPr>
          <p:nvPr>
            <p:ph idx="1"/>
          </p:nvPr>
        </p:nvSpPr>
        <p:spPr>
          <a:xfrm>
            <a:off x="709864" y="2306885"/>
            <a:ext cx="9210576" cy="3612650"/>
          </a:xfrm>
          <a:prstGeom prst="rect">
            <a:avLst/>
          </a:prstGeom>
        </p:spPr>
        <p:txBody>
          <a:bodyPr/>
          <a:lstStyle>
            <a:lvl1pPr>
              <a:defRPr sz="2400">
                <a:latin typeface="Aptos" panose="020B0004020202020204" pitchFamily="34" charset="0"/>
              </a:defRPr>
            </a:lvl1pPr>
            <a:lvl2pPr>
              <a:defRPr sz="2400">
                <a:latin typeface="Aptos" panose="020B0004020202020204" pitchFamily="34" charset="0"/>
              </a:defRPr>
            </a:lvl2pPr>
            <a:lvl3pPr>
              <a:defRPr sz="2400">
                <a:latin typeface="Aptos" panose="020B0004020202020204" pitchFamily="34" charset="0"/>
              </a:defRPr>
            </a:lvl3pPr>
            <a:lvl4pPr>
              <a:defRPr sz="2000">
                <a:latin typeface="Aptos" panose="020B0004020202020204" pitchFamily="34" charset="0"/>
              </a:defRPr>
            </a:lvl4pPr>
            <a:lvl5pPr>
              <a:defRPr sz="1800">
                <a:latin typeface="Aptos" panose="020B00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709864" y="525545"/>
            <a:ext cx="8081211" cy="1325563"/>
          </a:xfrm>
          <a:prstGeom prst="rect">
            <a:avLst/>
          </a:prstGeom>
        </p:spPr>
        <p:txBody>
          <a:bodyPr anchor="ctr"/>
          <a:lstStyle>
            <a:lvl1pPr>
              <a:lnSpc>
                <a:spcPts val="4700"/>
              </a:lnSpc>
              <a:defRPr sz="4500">
                <a:latin typeface="Aptos" panose="020B0004020202020204" pitchFamily="34" charset="0"/>
              </a:defRPr>
            </a:lvl1pPr>
          </a:lstStyle>
          <a:p>
            <a:r>
              <a:rPr lang="en-US"/>
              <a:t>Click to edit Master title style</a:t>
            </a:r>
          </a:p>
        </p:txBody>
      </p:sp>
      <p:grpSp>
        <p:nvGrpSpPr>
          <p:cNvPr id="2" name="Group 1">
            <a:extLst>
              <a:ext uri="{FF2B5EF4-FFF2-40B4-BE49-F238E27FC236}">
                <a16:creationId xmlns:a16="http://schemas.microsoft.com/office/drawing/2014/main" id="{1F12DF25-FADE-A180-3A0B-DAC3AB1453AC}"/>
              </a:ext>
            </a:extLst>
          </p:cNvPr>
          <p:cNvGrpSpPr/>
          <p:nvPr userDrawn="1"/>
        </p:nvGrpSpPr>
        <p:grpSpPr>
          <a:xfrm>
            <a:off x="9347595" y="464876"/>
            <a:ext cx="2006205" cy="1094314"/>
            <a:chOff x="9347595" y="416750"/>
            <a:chExt cx="2006205" cy="1094314"/>
          </a:xfrm>
        </p:grpSpPr>
        <p:pic>
          <p:nvPicPr>
            <p:cNvPr id="4" name="Picture 2">
              <a:extLst>
                <a:ext uri="{FF2B5EF4-FFF2-40B4-BE49-F238E27FC236}">
                  <a16:creationId xmlns:a16="http://schemas.microsoft.com/office/drawing/2014/main" id="{32A53048-7F91-2333-DF27-EDD6B050790D}"/>
                </a:ext>
              </a:extLst>
            </p:cNvPr>
            <p:cNvPicPr/>
            <p:nvPr/>
          </p:nvPicPr>
          <p:blipFill rotWithShape="1">
            <a:blip r:embed="rId4" cstate="screen">
              <a:extLst>
                <a:ext uri="{28A0092B-C50C-407E-A947-70E740481C1C}">
                  <a14:useLocalDpi xmlns:a14="http://schemas.microsoft.com/office/drawing/2010/main"/>
                </a:ext>
              </a:extLst>
            </a:blip>
            <a:srcRect t="31778" r="64586" b="34322"/>
            <a:stretch>
              <a:fillRect/>
            </a:stretch>
          </p:blipFill>
          <p:spPr bwMode="auto">
            <a:xfrm>
              <a:off x="9347595" y="416750"/>
              <a:ext cx="1143177" cy="10943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E69A689-97BC-CD4B-44E2-18B2BE6667CF}"/>
                </a:ext>
              </a:extLst>
            </p:cNvPr>
            <p:cNvPicPr/>
            <p:nvPr/>
          </p:nvPicPr>
          <p:blipFill>
            <a:blip r:embed="rId5" cstate="screen">
              <a:extLst>
                <a:ext uri="{28A0092B-C50C-407E-A947-70E740481C1C}">
                  <a14:useLocalDpi xmlns:a14="http://schemas.microsoft.com/office/drawing/2010/main"/>
                </a:ext>
              </a:extLst>
            </a:blip>
            <a:stretch>
              <a:fillRect/>
            </a:stretch>
          </p:blipFill>
          <p:spPr>
            <a:xfrm>
              <a:off x="10424381" y="447572"/>
              <a:ext cx="929419" cy="929419"/>
            </a:xfrm>
            <a:prstGeom prst="rect">
              <a:avLst/>
            </a:prstGeom>
          </p:spPr>
        </p:pic>
      </p:grpSp>
    </p:spTree>
    <p:extLst>
      <p:ext uri="{BB962C8B-B14F-4D97-AF65-F5344CB8AC3E}">
        <p14:creationId xmlns:p14="http://schemas.microsoft.com/office/powerpoint/2010/main" val="3193638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Slide Number Placeholder 26">
            <a:extLst>
              <a:ext uri="{FF2B5EF4-FFF2-40B4-BE49-F238E27FC236}">
                <a16:creationId xmlns:a16="http://schemas.microsoft.com/office/drawing/2014/main" id="{1C1FE270-C81C-E4BE-F633-595309919C9D}"/>
              </a:ext>
            </a:extLst>
          </p:cNvPr>
          <p:cNvSpPr>
            <a:spLocks noGrp="1"/>
          </p:cNvSpPr>
          <p:nvPr>
            <p:ph type="sldNum" sz="quarter" idx="12"/>
          </p:nvPr>
        </p:nvSpPr>
        <p:spPr>
          <a:xfrm>
            <a:off x="11529696" y="6407945"/>
            <a:ext cx="487680" cy="365125"/>
          </a:xfrm>
          <a:prstGeom prst="rect">
            <a:avLst/>
          </a:prstGeom>
        </p:spPr>
        <p:txBody>
          <a:bodyPr/>
          <a:lstStyle>
            <a:lvl1pPr algn="r">
              <a:defRPr sz="1100">
                <a:solidFill>
                  <a:schemeClr val="tx1">
                    <a:lumMod val="75000"/>
                    <a:lumOff val="25000"/>
                  </a:schemeClr>
                </a:solidFill>
                <a:latin typeface="Aptos" panose="020B0004020202020204" pitchFamily="34" charset="0"/>
                <a:cs typeface="Calibri" panose="020F0502020204030204" pitchFamily="34" charset="0"/>
              </a:defRPr>
            </a:lvl1pPr>
            <a:extLst/>
          </a:lstStyle>
          <a:p>
            <a:fld id="{9D515F0A-23BA-4FD6-9B05-ED7D67B84540}" type="slidenum">
              <a:rPr lang="en-US" smtClean="0"/>
              <a:pPr/>
              <a:t>‹Nº›</a:t>
            </a:fld>
            <a:endParaRPr lang="en-US"/>
          </a:p>
        </p:txBody>
      </p:sp>
      <p:sp>
        <p:nvSpPr>
          <p:cNvPr id="3" name="Content Placeholder 2">
            <a:extLst>
              <a:ext uri="{FF2B5EF4-FFF2-40B4-BE49-F238E27FC236}">
                <a16:creationId xmlns:a16="http://schemas.microsoft.com/office/drawing/2014/main" id="{44150B8E-5146-D9DC-B81D-A26FD5214987}"/>
              </a:ext>
            </a:extLst>
          </p:cNvPr>
          <p:cNvSpPr>
            <a:spLocks noGrp="1"/>
          </p:cNvSpPr>
          <p:nvPr>
            <p:ph idx="1"/>
          </p:nvPr>
        </p:nvSpPr>
        <p:spPr>
          <a:xfrm>
            <a:off x="709864" y="2306885"/>
            <a:ext cx="9210576" cy="3612650"/>
          </a:xfrm>
          <a:prstGeom prst="rect">
            <a:avLst/>
          </a:prstGeom>
        </p:spPr>
        <p:txBody>
          <a:bodyPr/>
          <a:lstStyle>
            <a:lvl1pPr>
              <a:defRPr sz="2400">
                <a:latin typeface="Aptos" panose="020B0004020202020204" pitchFamily="34" charset="0"/>
              </a:defRPr>
            </a:lvl1pPr>
            <a:lvl2pPr>
              <a:defRPr sz="2400">
                <a:latin typeface="Aptos" panose="020B0004020202020204" pitchFamily="34" charset="0"/>
              </a:defRPr>
            </a:lvl2pPr>
            <a:lvl3pPr>
              <a:defRPr sz="2400">
                <a:latin typeface="Aptos" panose="020B0004020202020204" pitchFamily="34" charset="0"/>
              </a:defRPr>
            </a:lvl3pPr>
            <a:lvl4pPr>
              <a:defRPr sz="2000">
                <a:latin typeface="Aptos" panose="020B0004020202020204" pitchFamily="34" charset="0"/>
              </a:defRPr>
            </a:lvl4pPr>
            <a:lvl5pPr>
              <a:defRPr sz="1800">
                <a:latin typeface="Aptos" panose="020B00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39AC67FB-461E-2A7A-317F-F945C29817A6}"/>
              </a:ext>
            </a:extLst>
          </p:cNvPr>
          <p:cNvSpPr>
            <a:spLocks noGrp="1"/>
          </p:cNvSpPr>
          <p:nvPr>
            <p:ph type="title"/>
          </p:nvPr>
        </p:nvSpPr>
        <p:spPr>
          <a:xfrm>
            <a:off x="709864" y="525545"/>
            <a:ext cx="8081211" cy="1325563"/>
          </a:xfrm>
          <a:prstGeom prst="rect">
            <a:avLst/>
          </a:prstGeom>
        </p:spPr>
        <p:txBody>
          <a:bodyPr anchor="ctr"/>
          <a:lstStyle>
            <a:lvl1pPr>
              <a:lnSpc>
                <a:spcPts val="4700"/>
              </a:lnSpc>
              <a:defRPr sz="4500">
                <a:latin typeface="Aptos" panose="020B0004020202020204" pitchFamily="34" charset="0"/>
              </a:defRPr>
            </a:lvl1pPr>
          </a:lstStyle>
          <a:p>
            <a:r>
              <a:rPr lang="en-US"/>
              <a:t>Click to edit Master title style</a:t>
            </a:r>
          </a:p>
        </p:txBody>
      </p:sp>
      <p:grpSp>
        <p:nvGrpSpPr>
          <p:cNvPr id="10" name="Group 9">
            <a:extLst>
              <a:ext uri="{FF2B5EF4-FFF2-40B4-BE49-F238E27FC236}">
                <a16:creationId xmlns:a16="http://schemas.microsoft.com/office/drawing/2014/main" id="{9369A5C6-E9A4-B2C4-6E92-F620AF29B65B}"/>
              </a:ext>
            </a:extLst>
          </p:cNvPr>
          <p:cNvGrpSpPr/>
          <p:nvPr userDrawn="1"/>
        </p:nvGrpSpPr>
        <p:grpSpPr>
          <a:xfrm>
            <a:off x="9347595" y="464876"/>
            <a:ext cx="2006205" cy="1094314"/>
            <a:chOff x="9347595" y="416750"/>
            <a:chExt cx="2006205" cy="1094314"/>
          </a:xfrm>
        </p:grpSpPr>
        <p:pic>
          <p:nvPicPr>
            <p:cNvPr id="11" name="Picture 2">
              <a:extLst>
                <a:ext uri="{FF2B5EF4-FFF2-40B4-BE49-F238E27FC236}">
                  <a16:creationId xmlns:a16="http://schemas.microsoft.com/office/drawing/2014/main" id="{CC25D3F9-B8AA-061D-0095-A4893A94CE11}"/>
                </a:ext>
              </a:extLst>
            </p:cNvPr>
            <p:cNvPicPr/>
            <p:nvPr/>
          </p:nvPicPr>
          <p:blipFill rotWithShape="1">
            <a:blip r:embed="rId2" cstate="screen">
              <a:extLst>
                <a:ext uri="{28A0092B-C50C-407E-A947-70E740481C1C}">
                  <a14:useLocalDpi xmlns:a14="http://schemas.microsoft.com/office/drawing/2010/main"/>
                </a:ext>
              </a:extLst>
            </a:blip>
            <a:srcRect t="31778" r="64586" b="34322"/>
            <a:stretch>
              <a:fillRect/>
            </a:stretch>
          </p:blipFill>
          <p:spPr bwMode="auto">
            <a:xfrm>
              <a:off x="9347595" y="416750"/>
              <a:ext cx="1143177" cy="10943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09504BA-71F5-4648-DF96-5AC52B765F75}"/>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424381" y="447572"/>
              <a:ext cx="929419" cy="929419"/>
            </a:xfrm>
            <a:prstGeom prst="rect">
              <a:avLst/>
            </a:prstGeom>
          </p:spPr>
        </p:pic>
      </p:grpSp>
      <p:pic>
        <p:nvPicPr>
          <p:cNvPr id="4" name="Imagen 5">
            <a:extLst>
              <a:ext uri="{FF2B5EF4-FFF2-40B4-BE49-F238E27FC236}">
                <a16:creationId xmlns:a16="http://schemas.microsoft.com/office/drawing/2014/main" id="{BCCDA125-2EBB-56F3-EE6B-178AB57F211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0"/>
            <a:ext cx="12191999" cy="304800"/>
          </a:xfrm>
          <a:prstGeom prst="rect">
            <a:avLst/>
          </a:prstGeom>
        </p:spPr>
      </p:pic>
    </p:spTree>
    <p:extLst>
      <p:ext uri="{BB962C8B-B14F-4D97-AF65-F5344CB8AC3E}">
        <p14:creationId xmlns:p14="http://schemas.microsoft.com/office/powerpoint/2010/main" val="17345576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p:cNvSpPr txBox="1">
            <a:spLocks/>
          </p:cNvSpPr>
          <p:nvPr userDrawn="1"/>
        </p:nvSpPr>
        <p:spPr>
          <a:xfrm>
            <a:off x="709863" y="1986045"/>
            <a:ext cx="10298229" cy="4351338"/>
          </a:xfrm>
          <a:prstGeom prst="rect">
            <a:avLst/>
          </a:prstGeom>
        </p:spPr>
        <p:txBody>
          <a:bodyPr/>
          <a:lstStyle>
            <a:lvl1pPr marL="365760" indent="-256032" algn="l" rtl="0" eaLnBrk="1" latinLnBrk="0" hangingPunct="1">
              <a:spcBef>
                <a:spcPts val="400"/>
              </a:spcBef>
              <a:spcAft>
                <a:spcPts val="2400"/>
              </a:spcAft>
              <a:buClrTx/>
              <a:buSzPct val="95000"/>
              <a:buFont typeface="Arial" pitchFamily="34" charset="0"/>
              <a:buChar char="•"/>
              <a:defRPr kumimoji="0" sz="2800" kern="1200">
                <a:solidFill>
                  <a:schemeClr val="tx1"/>
                </a:solidFill>
                <a:latin typeface="Calibri" panose="020F0502020204030204" pitchFamily="34" charset="0"/>
                <a:ea typeface="+mn-ea"/>
                <a:cs typeface="Calibri" panose="020F0502020204030204" pitchFamily="34" charset="0"/>
              </a:defRPr>
            </a:lvl1pPr>
            <a:lvl2pPr marL="621792" indent="-228600" algn="l" rtl="0" eaLnBrk="1" latinLnBrk="0" hangingPunct="1">
              <a:spcBef>
                <a:spcPts val="324"/>
              </a:spcBef>
              <a:spcAft>
                <a:spcPts val="2400"/>
              </a:spcAft>
              <a:buClrTx/>
              <a:buSzPct val="75000"/>
              <a:buFont typeface="Courier New" pitchFamily="49" charset="0"/>
              <a:buChar char="o"/>
              <a:defRPr kumimoji="0" sz="2400" kern="1200">
                <a:solidFill>
                  <a:schemeClr val="tx1"/>
                </a:solidFill>
                <a:latin typeface="Calibri" panose="020F0502020204030204" pitchFamily="34" charset="0"/>
                <a:ea typeface="+mn-ea"/>
                <a:cs typeface="Calibri" panose="020F0502020204030204" pitchFamily="34" charset="0"/>
              </a:defRPr>
            </a:lvl2pPr>
            <a:lvl3pPr marL="859536" indent="-228600" algn="l" rtl="0" eaLnBrk="1" latinLnBrk="0" hangingPunct="1">
              <a:spcBef>
                <a:spcPts val="350"/>
              </a:spcBef>
              <a:spcAft>
                <a:spcPts val="2400"/>
              </a:spcAft>
              <a:buClrTx/>
              <a:buSzPct val="85000"/>
              <a:buFont typeface="Wingdings" panose="05000000000000000000" pitchFamily="2" charset="2"/>
              <a:buChar char="Ø"/>
              <a:defRPr kumimoji="0" sz="2000" kern="1200" baseline="0">
                <a:solidFill>
                  <a:schemeClr val="tx1"/>
                </a:solidFill>
                <a:latin typeface="Calibri" panose="020F0502020204030204" pitchFamily="34" charset="0"/>
                <a:ea typeface="+mn-ea"/>
                <a:cs typeface="Calibri" panose="020F0502020204030204" pitchFamily="34" charset="0"/>
              </a:defRPr>
            </a:lvl3pPr>
            <a:lvl4pPr marL="1143000" indent="-228600" algn="l" rtl="0" eaLnBrk="1" latinLnBrk="0" hangingPunct="1">
              <a:spcBef>
                <a:spcPts val="350"/>
              </a:spcBef>
              <a:spcAft>
                <a:spcPts val="2400"/>
              </a:spcAft>
              <a:buClrTx/>
              <a:buSzPct val="90000"/>
              <a:buFont typeface="Wingdings" panose="05000000000000000000" pitchFamily="2" charset="2"/>
              <a:buChar char="§"/>
              <a:defRPr kumimoji="0" sz="1800" kern="1200">
                <a:solidFill>
                  <a:schemeClr val="tx1"/>
                </a:solidFill>
                <a:latin typeface="Calibri" panose="020F0502020204030204" pitchFamily="34" charset="0"/>
                <a:ea typeface="+mn-ea"/>
                <a:cs typeface="Calibri" panose="020F0502020204030204" pitchFamily="34" charset="0"/>
              </a:defRPr>
            </a:lvl4pPr>
            <a:lvl5pPr marL="1371600" indent="-228600" algn="l" rtl="0" eaLnBrk="1" latinLnBrk="0" hangingPunct="1">
              <a:spcBef>
                <a:spcPts val="350"/>
              </a:spcBef>
              <a:spcAft>
                <a:spcPts val="2400"/>
              </a:spcAft>
              <a:buClrTx/>
              <a:buSzPct val="100000"/>
              <a:buFont typeface="Calibri" panose="020F0502020204030204" pitchFamily="34" charset="0"/>
              <a:buChar char="-"/>
              <a:defRPr kumimoji="0" sz="1600" kern="1200">
                <a:solidFill>
                  <a:schemeClr val="tx1"/>
                </a:solidFill>
                <a:latin typeface="Calibri" panose="020F0502020204030204" pitchFamily="34" charset="0"/>
                <a:ea typeface="+mn-ea"/>
                <a:cs typeface="Calibri" panose="020F050202020403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rtl="0"/>
            <a:r>
              <a:rPr lang="es-MX" sz="2400">
                <a:latin typeface="Aptos" panose="020B0004020202020204" pitchFamily="34" charset="0"/>
              </a:rPr>
              <a:t>Edit Master text styles</a:t>
            </a:r>
          </a:p>
          <a:p>
            <a:pPr lvl="1" rtl="0"/>
            <a:r>
              <a:rPr lang="es-MX" sz="2400">
                <a:latin typeface="Aptos" panose="020B0004020202020204" pitchFamily="34" charset="0"/>
              </a:rPr>
              <a:t>Second level</a:t>
            </a:r>
          </a:p>
          <a:p>
            <a:pPr lvl="2" rtl="0"/>
            <a:r>
              <a:rPr lang="es-MX" sz="2400">
                <a:latin typeface="Aptos" panose="020B0004020202020204" pitchFamily="34" charset="0"/>
              </a:rPr>
              <a:t>Third level</a:t>
            </a:r>
          </a:p>
          <a:p>
            <a:pPr lvl="3" rtl="0"/>
            <a:r>
              <a:rPr lang="es-MX" sz="2000">
                <a:latin typeface="Aptos" panose="020B0004020202020204" pitchFamily="34" charset="0"/>
              </a:rPr>
              <a:t>Fourth level</a:t>
            </a:r>
          </a:p>
          <a:p>
            <a:pPr lvl="4" rtl="0"/>
            <a:r>
              <a:rPr lang="es-MX" sz="1800">
                <a:latin typeface="Aptos" panose="020B0004020202020204" pitchFamily="34" charset="0"/>
              </a:rPr>
              <a:t>Fifth level</a:t>
            </a:r>
          </a:p>
        </p:txBody>
      </p:sp>
      <p:sp>
        <p:nvSpPr>
          <p:cNvPr id="5" name="Title 1"/>
          <p:cNvSpPr txBox="1">
            <a:spLocks/>
          </p:cNvSpPr>
          <p:nvPr userDrawn="1"/>
        </p:nvSpPr>
        <p:spPr>
          <a:xfrm>
            <a:off x="709864" y="525545"/>
            <a:ext cx="9210575" cy="1325563"/>
          </a:xfrm>
          <a:prstGeom prst="rect">
            <a:avLst/>
          </a:prstGeom>
        </p:spPr>
        <p:txBody>
          <a:bodyPr anchor="ctr"/>
          <a:lstStyle>
            <a:lvl1pPr algn="l" rtl="0" eaLnBrk="1" latinLnBrk="0" hangingPunct="1">
              <a:spcBef>
                <a:spcPct val="0"/>
              </a:spcBef>
              <a:buNone/>
              <a:defRPr kumimoji="0" sz="4000" b="0" kern="1200" spc="-40" baseline="0">
                <a:solidFill>
                  <a:schemeClr val="tx1"/>
                </a:solidFill>
                <a:effectLst/>
                <a:latin typeface="Calibri" panose="020F0502020204030204" pitchFamily="34" charset="0"/>
                <a:ea typeface="+mj-ea"/>
                <a:cs typeface="Calibri" panose="020F0502020204030204" pitchFamily="34" charset="0"/>
              </a:defRPr>
            </a:lvl1pPr>
            <a:extLst/>
          </a:lstStyle>
          <a:p>
            <a:pPr rtl="0">
              <a:lnSpc>
                <a:spcPts val="4700"/>
              </a:lnSpc>
            </a:pPr>
            <a:r>
              <a:rPr lang="es-MX" sz="4500" baseline="0">
                <a:latin typeface="Aptos" panose="020B0004020202020204" pitchFamily="34" charset="0"/>
              </a:rPr>
              <a:t>Click to edit Master title style</a:t>
            </a:r>
          </a:p>
        </p:txBody>
      </p:sp>
    </p:spTree>
    <p:extLst>
      <p:ext uri="{BB962C8B-B14F-4D97-AF65-F5344CB8AC3E}">
        <p14:creationId xmlns:p14="http://schemas.microsoft.com/office/powerpoint/2010/main" val="418242118"/>
      </p:ext>
    </p:extLst>
  </p:cSld>
  <p:clrMap bg1="lt1" tx1="dk1" bg2="lt2" tx2="dk2" accent1="accent1" accent2="accent2" accent3="accent3" accent4="accent4" accent5="accent5" accent6="accent6" hlink="hlink" folHlink="folHlink"/>
  <p:sldLayoutIdLst>
    <p:sldLayoutId id="2147483677" r:id="rId1"/>
    <p:sldLayoutId id="2147483679" r:id="rId2"/>
  </p:sldLayoutIdLst>
  <p:hf hdr="0" dt="0"/>
  <p:txStyles>
    <p:titleStyle>
      <a:lvl1pPr algn="l" rtl="0" eaLnBrk="1" latinLnBrk="0" hangingPunct="1">
        <a:spcBef>
          <a:spcPct val="0"/>
        </a:spcBef>
        <a:buNone/>
        <a:defRPr kumimoji="0" sz="4000" b="0" kern="1200" spc="-40" baseline="0">
          <a:solidFill>
            <a:schemeClr val="tx1"/>
          </a:solidFill>
          <a:effectLst/>
          <a:latin typeface="Calibri" panose="020F0502020204030204" pitchFamily="34" charset="0"/>
          <a:ea typeface="+mj-ea"/>
          <a:cs typeface="Calibri" panose="020F0502020204030204" pitchFamily="34" charset="0"/>
        </a:defRPr>
      </a:lvl1pPr>
      <a:extLst/>
    </p:titleStyle>
    <p:bodyStyle>
      <a:lvl1pPr marL="365760" indent="-256032" algn="l" rtl="0" eaLnBrk="1" latinLnBrk="0" hangingPunct="1">
        <a:spcBef>
          <a:spcPts val="400"/>
        </a:spcBef>
        <a:spcAft>
          <a:spcPts val="2400"/>
        </a:spcAft>
        <a:buClrTx/>
        <a:buSzPct val="95000"/>
        <a:buFont typeface="Arial" pitchFamily="34" charset="0"/>
        <a:buChar char="•"/>
        <a:defRPr kumimoji="0" sz="2800" kern="1200">
          <a:solidFill>
            <a:schemeClr val="tx1"/>
          </a:solidFill>
          <a:latin typeface="Calibri" panose="020F0502020204030204" pitchFamily="34" charset="0"/>
          <a:ea typeface="+mn-ea"/>
          <a:cs typeface="Calibri" panose="020F0502020204030204" pitchFamily="34" charset="0"/>
        </a:defRPr>
      </a:lvl1pPr>
      <a:lvl2pPr marL="621792" indent="-228600" algn="l" rtl="0" eaLnBrk="1" latinLnBrk="0" hangingPunct="1">
        <a:spcBef>
          <a:spcPts val="324"/>
        </a:spcBef>
        <a:spcAft>
          <a:spcPts val="2400"/>
        </a:spcAft>
        <a:buClrTx/>
        <a:buSzPct val="75000"/>
        <a:buFont typeface="Courier New" pitchFamily="49" charset="0"/>
        <a:buChar char="o"/>
        <a:defRPr kumimoji="0" sz="2400" kern="1200">
          <a:solidFill>
            <a:schemeClr val="tx1"/>
          </a:solidFill>
          <a:latin typeface="Calibri" panose="020F0502020204030204" pitchFamily="34" charset="0"/>
          <a:ea typeface="+mn-ea"/>
          <a:cs typeface="Calibri" panose="020F0502020204030204" pitchFamily="34" charset="0"/>
        </a:defRPr>
      </a:lvl2pPr>
      <a:lvl3pPr marL="859536" indent="-228600" algn="l" rtl="0" eaLnBrk="1" latinLnBrk="0" hangingPunct="1">
        <a:spcBef>
          <a:spcPts val="350"/>
        </a:spcBef>
        <a:spcAft>
          <a:spcPts val="2400"/>
        </a:spcAft>
        <a:buClrTx/>
        <a:buSzPct val="85000"/>
        <a:buFont typeface="Wingdings" panose="05000000000000000000" pitchFamily="2" charset="2"/>
        <a:buChar char="Ø"/>
        <a:defRPr kumimoji="0" sz="2000" kern="1200" baseline="0">
          <a:solidFill>
            <a:schemeClr val="tx1"/>
          </a:solidFill>
          <a:latin typeface="Calibri" panose="020F0502020204030204" pitchFamily="34" charset="0"/>
          <a:ea typeface="+mn-ea"/>
          <a:cs typeface="Calibri" panose="020F0502020204030204" pitchFamily="34" charset="0"/>
        </a:defRPr>
      </a:lvl3pPr>
      <a:lvl4pPr marL="1143000" indent="-228600" algn="l" rtl="0" eaLnBrk="1" latinLnBrk="0" hangingPunct="1">
        <a:spcBef>
          <a:spcPts val="350"/>
        </a:spcBef>
        <a:spcAft>
          <a:spcPts val="2400"/>
        </a:spcAft>
        <a:buClrTx/>
        <a:buSzPct val="90000"/>
        <a:buFont typeface="Wingdings" panose="05000000000000000000" pitchFamily="2" charset="2"/>
        <a:buChar char="§"/>
        <a:defRPr kumimoji="0" sz="2000" kern="1200">
          <a:solidFill>
            <a:schemeClr val="tx1"/>
          </a:solidFill>
          <a:latin typeface="Calibri" panose="020F0502020204030204" pitchFamily="34" charset="0"/>
          <a:ea typeface="+mn-ea"/>
          <a:cs typeface="Calibri" panose="020F0502020204030204" pitchFamily="34" charset="0"/>
        </a:defRPr>
      </a:lvl4pPr>
      <a:lvl5pPr marL="1371600" indent="-228600" algn="l" rtl="0" eaLnBrk="1" latinLnBrk="0" hangingPunct="1">
        <a:spcBef>
          <a:spcPts val="350"/>
        </a:spcBef>
        <a:spcAft>
          <a:spcPts val="2400"/>
        </a:spcAft>
        <a:buClrTx/>
        <a:buSzPct val="100000"/>
        <a:buFont typeface="Calibri" panose="020F050202020403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podcasts.apple.com/us/podcast/the-audible-audit/id1677188335" TargetMode="Externa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openai.com/index/gdpval/" TargetMode="Externa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hyperlink" Target="mailto:Scott.Frank@sao.wa.gov" TargetMode="External"/><Relationship Id="rId7" Type="http://schemas.openxmlformats.org/officeDocument/2006/relationships/image" Target="../media/image38.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facebook.com/WaStateAuditorsOffice" TargetMode="External"/><Relationship Id="rId5" Type="http://schemas.openxmlformats.org/officeDocument/2006/relationships/hyperlink" Target="http://www.twitter.com/WaStateAuditor" TargetMode="External"/><Relationship Id="rId4" Type="http://schemas.openxmlformats.org/officeDocument/2006/relationships/hyperlink" Target="http://www.sao.w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E1FB256-619E-2132-44A2-C3233CB6216D}"/>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91BBA14E-5443-3BB9-A96B-822D990F409D}"/>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l="-23421"/>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BB99D469-D8CD-5E10-40D5-6B102083B713}"/>
              </a:ext>
            </a:extLst>
          </p:cNvPr>
          <p:cNvSpPr/>
          <p:nvPr/>
        </p:nvSpPr>
        <p:spPr>
          <a:xfrm rot="10800000">
            <a:off x="2160957" y="0"/>
            <a:ext cx="6027821" cy="6858000"/>
          </a:xfrm>
          <a:prstGeom prst="rect">
            <a:avLst/>
          </a:prstGeom>
          <a:gradFill>
            <a:gsLst>
              <a:gs pos="100000">
                <a:schemeClr val="accent1">
                  <a:lumMod val="5000"/>
                  <a:lumOff val="95000"/>
                  <a:alpha val="0"/>
                </a:schemeClr>
              </a:gs>
              <a:gs pos="23000">
                <a:schemeClr val="bg1"/>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0">
            <a:extLst>
              <a:ext uri="{FF2B5EF4-FFF2-40B4-BE49-F238E27FC236}">
                <a16:creationId xmlns:a16="http://schemas.microsoft.com/office/drawing/2014/main" id="{BD2E0E2A-1724-B0F3-9351-BA641C9085D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1" y="5620335"/>
            <a:ext cx="12190880" cy="1237665"/>
          </a:xfrm>
          <a:prstGeom prst="rect">
            <a:avLst/>
          </a:prstGeom>
        </p:spPr>
      </p:pic>
      <p:sp>
        <p:nvSpPr>
          <p:cNvPr id="20" name="Rectangle 19">
            <a:extLst>
              <a:ext uri="{FF2B5EF4-FFF2-40B4-BE49-F238E27FC236}">
                <a16:creationId xmlns:a16="http://schemas.microsoft.com/office/drawing/2014/main" id="{5ED7894A-F3F0-ED19-E95C-00D46958F3E6}"/>
              </a:ext>
            </a:extLst>
          </p:cNvPr>
          <p:cNvSpPr/>
          <p:nvPr/>
        </p:nvSpPr>
        <p:spPr>
          <a:xfrm>
            <a:off x="0" y="1378424"/>
            <a:ext cx="9201326" cy="42589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9">
            <a:extLst>
              <a:ext uri="{FF2B5EF4-FFF2-40B4-BE49-F238E27FC236}">
                <a16:creationId xmlns:a16="http://schemas.microsoft.com/office/drawing/2014/main" id="{8F61F64D-3186-FABE-0B1F-141948DE0BCA}"/>
              </a:ext>
            </a:extLst>
          </p:cNvPr>
          <p:cNvSpPr>
            <a:spLocks noGrp="1"/>
          </p:cNvSpPr>
          <p:nvPr>
            <p:ph type="title"/>
          </p:nvPr>
        </p:nvSpPr>
        <p:spPr>
          <a:xfrm>
            <a:off x="2750759" y="1025680"/>
            <a:ext cx="6317264" cy="2024591"/>
          </a:xfrm>
          <a:prstGeom prst="rect">
            <a:avLst/>
          </a:prstGeom>
        </p:spPr>
        <p:txBody>
          <a:bodyPr/>
          <a:lstStyle/>
          <a:p>
            <a:pPr rtl="0">
              <a:lnSpc>
                <a:spcPts val="4000"/>
              </a:lnSpc>
            </a:pPr>
            <a:r>
              <a:rPr lang="es-MX" sz="3600" dirty="0"/>
              <a:t>Una evaluación actual del uso de la IA (inteligencia artificial) por parte de las oficinas de auditoría estatales en EE. UU.</a:t>
            </a:r>
          </a:p>
        </p:txBody>
      </p:sp>
      <p:sp>
        <p:nvSpPr>
          <p:cNvPr id="17" name="Content Placeholder 1">
            <a:extLst>
              <a:ext uri="{FF2B5EF4-FFF2-40B4-BE49-F238E27FC236}">
                <a16:creationId xmlns:a16="http://schemas.microsoft.com/office/drawing/2014/main" id="{611281F7-81A8-7A1F-C3AB-9893ED0029C3}"/>
              </a:ext>
            </a:extLst>
          </p:cNvPr>
          <p:cNvSpPr>
            <a:spLocks noGrp="1"/>
          </p:cNvSpPr>
          <p:nvPr>
            <p:ph idx="4294967295"/>
          </p:nvPr>
        </p:nvSpPr>
        <p:spPr>
          <a:xfrm>
            <a:off x="2829305" y="3824951"/>
            <a:ext cx="6317264" cy="402742"/>
          </a:xfrm>
          <a:prstGeom prst="rect">
            <a:avLst/>
          </a:prstGeom>
        </p:spPr>
        <p:txBody>
          <a:bodyPr/>
          <a:lstStyle/>
          <a:p>
            <a:pPr marL="0" indent="0" rtl="0">
              <a:buNone/>
            </a:pPr>
            <a:r>
              <a:rPr lang="es-MX" sz="2300" dirty="0">
                <a:latin typeface="Aptos" panose="020B0004020202020204" pitchFamily="34" charset="0"/>
              </a:rPr>
              <a:t>Conferencia Anual de la CPCE-F (Comisión Permanente de Contralores Estado-Federación)</a:t>
            </a:r>
          </a:p>
        </p:txBody>
      </p:sp>
      <p:sp>
        <p:nvSpPr>
          <p:cNvPr id="18" name="Content Placeholder 1">
            <a:extLst>
              <a:ext uri="{FF2B5EF4-FFF2-40B4-BE49-F238E27FC236}">
                <a16:creationId xmlns:a16="http://schemas.microsoft.com/office/drawing/2014/main" id="{91568B95-43E2-BBB8-3D91-3AA9B080D83C}"/>
              </a:ext>
            </a:extLst>
          </p:cNvPr>
          <p:cNvSpPr txBox="1">
            <a:spLocks/>
          </p:cNvSpPr>
          <p:nvPr/>
        </p:nvSpPr>
        <p:spPr>
          <a:xfrm>
            <a:off x="2853512" y="3157049"/>
            <a:ext cx="5841540" cy="402742"/>
          </a:xfrm>
          <a:prstGeom prst="rect">
            <a:avLst/>
          </a:prstGeom>
        </p:spPr>
        <p:txBody>
          <a:bodyPr vert="horz">
            <a:noAutofit/>
          </a:bodyPr>
          <a:lstStyle/>
          <a:p>
            <a:pPr marL="0" marR="0" lvl="0" indent="0" algn="l" defTabSz="914400" rtl="0" eaLnBrk="1" fontAlgn="auto" latinLnBrk="0" hangingPunct="1">
              <a:lnSpc>
                <a:spcPct val="100000"/>
              </a:lnSpc>
              <a:spcBef>
                <a:spcPts val="400"/>
              </a:spcBef>
              <a:spcAft>
                <a:spcPts val="1800"/>
              </a:spcAft>
              <a:buClr>
                <a:prstClr val="black">
                  <a:lumMod val="50000"/>
                  <a:lumOff val="50000"/>
                </a:prstClr>
              </a:buClr>
              <a:buSzPct val="95000"/>
              <a:buFontTx/>
              <a:buNone/>
              <a:tabLst/>
              <a:defRPr/>
            </a:pPr>
            <a:r>
              <a:rPr kumimoji="0" lang="es-MX" b="0" i="0" u="none" strike="noStrike" kern="1200" cap="none" spc="0" normalizeH="0" baseline="0" dirty="0">
                <a:ln>
                  <a:noFill/>
                </a:ln>
                <a:effectLst/>
                <a:uLnTx/>
                <a:uFillTx/>
                <a:latin typeface="Aptos" panose="020B0004020202020204" pitchFamily="34" charset="0"/>
                <a:ea typeface="+mn-ea"/>
                <a:cs typeface="Calibri" panose="020F0502020204030204" pitchFamily="34" charset="0"/>
              </a:rPr>
              <a:t>Scott Frank, Oficina del Auditor del Estado de Washington</a:t>
            </a:r>
          </a:p>
        </p:txBody>
      </p:sp>
      <p:sp>
        <p:nvSpPr>
          <p:cNvPr id="10" name="Content Placeholder 1">
            <a:extLst>
              <a:ext uri="{FF2B5EF4-FFF2-40B4-BE49-F238E27FC236}">
                <a16:creationId xmlns:a16="http://schemas.microsoft.com/office/drawing/2014/main" id="{752178E7-3BA3-64C7-A563-803022B6869A}"/>
              </a:ext>
            </a:extLst>
          </p:cNvPr>
          <p:cNvSpPr txBox="1">
            <a:spLocks/>
          </p:cNvSpPr>
          <p:nvPr/>
        </p:nvSpPr>
        <p:spPr>
          <a:xfrm>
            <a:off x="2829306" y="5048341"/>
            <a:ext cx="5536406" cy="402742"/>
          </a:xfrm>
          <a:prstGeom prst="rect">
            <a:avLst/>
          </a:prstGeom>
        </p:spPr>
        <p:txBody>
          <a:bodyPr vert="horz">
            <a:noAutofit/>
          </a:bodyPr>
          <a:lstStyle/>
          <a:p>
            <a:pPr marL="0" marR="0" lvl="0" indent="0" algn="l" defTabSz="914400" rtl="0" eaLnBrk="1" fontAlgn="auto" latinLnBrk="0" hangingPunct="1">
              <a:lnSpc>
                <a:spcPct val="100000"/>
              </a:lnSpc>
              <a:spcBef>
                <a:spcPts val="400"/>
              </a:spcBef>
              <a:spcAft>
                <a:spcPts val="1800"/>
              </a:spcAft>
              <a:buClr>
                <a:prstClr val="black">
                  <a:lumMod val="50000"/>
                  <a:lumOff val="50000"/>
                </a:prstClr>
              </a:buClr>
              <a:buSzPct val="95000"/>
              <a:buFontTx/>
              <a:buNone/>
              <a:tabLst/>
              <a:defRPr/>
            </a:pPr>
            <a:r>
              <a:rPr kumimoji="0" lang="es-MX" sz="1600" b="0" i="0" u="none" strike="noStrike" kern="1200" cap="none" spc="0" normalizeH="0" baseline="0" dirty="0">
                <a:ln>
                  <a:noFill/>
                </a:ln>
                <a:effectLst/>
                <a:uLnTx/>
                <a:uFillTx/>
                <a:latin typeface="Aptos" panose="020B0004020202020204" pitchFamily="34" charset="0"/>
                <a:ea typeface="+mn-ea"/>
                <a:cs typeface="Calibri" panose="020F0502020204030204" pitchFamily="34" charset="0"/>
              </a:rPr>
              <a:t>5 de noviembre de 2025</a:t>
            </a:r>
          </a:p>
        </p:txBody>
      </p:sp>
      <p:pic>
        <p:nvPicPr>
          <p:cNvPr id="12" name="Picture 2">
            <a:extLst>
              <a:ext uri="{FF2B5EF4-FFF2-40B4-BE49-F238E27FC236}">
                <a16:creationId xmlns:a16="http://schemas.microsoft.com/office/drawing/2014/main" id="{35E3E4D9-3D4A-1B1C-0DEC-7E218D52706D}"/>
              </a:ext>
            </a:extLst>
          </p:cNvPr>
          <p:cNvPicPr>
            <a:picLocks/>
          </p:cNvPicPr>
          <p:nvPr/>
        </p:nvPicPr>
        <p:blipFill rotWithShape="1">
          <a:blip r:embed="rId5" cstate="screen">
            <a:extLst>
              <a:ext uri="{28A0092B-C50C-407E-A947-70E740481C1C}">
                <a14:useLocalDpi xmlns:a14="http://schemas.microsoft.com/office/drawing/2010/main"/>
              </a:ext>
            </a:extLst>
          </a:blip>
          <a:srcRect t="31778" r="64586" b="34322"/>
          <a:stretch>
            <a:fillRect/>
          </a:stretch>
        </p:blipFill>
        <p:spPr bwMode="auto">
          <a:xfrm>
            <a:off x="1203164" y="2079415"/>
            <a:ext cx="1295401" cy="12790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461100C-B312-8756-BF49-143850998B68}"/>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1203164" y="3482995"/>
            <a:ext cx="1172389" cy="1172583"/>
          </a:xfrm>
          <a:prstGeom prst="rect">
            <a:avLst/>
          </a:prstGeom>
        </p:spPr>
      </p:pic>
      <p:sp>
        <p:nvSpPr>
          <p:cNvPr id="11" name="Slide Number Placeholder 26">
            <a:extLst>
              <a:ext uri="{FF2B5EF4-FFF2-40B4-BE49-F238E27FC236}">
                <a16:creationId xmlns:a16="http://schemas.microsoft.com/office/drawing/2014/main" id="{7C8B4955-4D8B-09F5-FE42-62910BE97227}"/>
              </a:ext>
            </a:extLst>
          </p:cNvPr>
          <p:cNvSpPr>
            <a:spLocks noGrp="1"/>
          </p:cNvSpPr>
          <p:nvPr>
            <p:ph type="sldNum" sz="quarter" idx="12"/>
          </p:nvPr>
        </p:nvSpPr>
        <p:spPr>
          <a:xfrm>
            <a:off x="11529696" y="6407945"/>
            <a:ext cx="487680" cy="365125"/>
          </a:xfrm>
          <a:prstGeom prst="rect">
            <a:avLst/>
          </a:prstGeom>
        </p:spPr>
        <p:txBody>
          <a:bodyPr/>
          <a:lstStyle>
            <a:lvl1pPr algn="r">
              <a:defRPr sz="1100">
                <a:solidFill>
                  <a:schemeClr val="tx1">
                    <a:lumMod val="75000"/>
                    <a:lumOff val="25000"/>
                  </a:schemeClr>
                </a:solidFill>
                <a:latin typeface="Aptos" panose="020B0004020202020204" pitchFamily="34" charset="0"/>
                <a:cs typeface="Calibri" panose="020F0502020204030204" pitchFamily="34" charset="0"/>
              </a:defRPr>
            </a:lvl1pPr>
            <a:extLst/>
          </a:lstStyle>
          <a:p>
            <a:pPr rtl="0"/>
            <a:fld id="{9D515F0A-23BA-4FD6-9B05-ED7D67B84540}" type="slidenum">
              <a:rPr/>
              <a:pPr/>
              <a:t>1</a:t>
            </a:fld>
            <a:endParaRPr/>
          </a:p>
        </p:txBody>
      </p:sp>
      <p:pic>
        <p:nvPicPr>
          <p:cNvPr id="3" name="Imagen 5">
            <a:extLst>
              <a:ext uri="{FF2B5EF4-FFF2-40B4-BE49-F238E27FC236}">
                <a16:creationId xmlns:a16="http://schemas.microsoft.com/office/drawing/2014/main" id="{38B4A2A1-BD16-F5B6-2F26-DF0B73F4FAC2}"/>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0" y="0"/>
            <a:ext cx="12191999" cy="797374"/>
          </a:xfrm>
          <a:prstGeom prst="rect">
            <a:avLst/>
          </a:prstGeom>
        </p:spPr>
      </p:pic>
    </p:spTree>
    <p:extLst>
      <p:ext uri="{BB962C8B-B14F-4D97-AF65-F5344CB8AC3E}">
        <p14:creationId xmlns:p14="http://schemas.microsoft.com/office/powerpoint/2010/main" val="3961433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8E362-8B9C-28D0-C392-691FDD1B301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1C9BB13F-D77E-0EC1-9B9A-2F039B62F9DA}"/>
              </a:ext>
            </a:extLst>
          </p:cNvPr>
          <p:cNvSpPr/>
          <p:nvPr/>
        </p:nvSpPr>
        <p:spPr>
          <a:xfrm>
            <a:off x="7876673" y="1692097"/>
            <a:ext cx="4315327" cy="5165902"/>
          </a:xfrm>
          <a:prstGeom prst="rect">
            <a:avLst/>
          </a:prstGeom>
          <a:solidFill>
            <a:srgbClr val="DDEB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aphical user interface, application&#10;&#10;AI-generated content may be incorrect.">
            <a:extLst>
              <a:ext uri="{FF2B5EF4-FFF2-40B4-BE49-F238E27FC236}">
                <a16:creationId xmlns:a16="http://schemas.microsoft.com/office/drawing/2014/main" id="{CF066025-0FCE-7614-D5A2-36EDF893A0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36036" y="1899234"/>
            <a:ext cx="4753007" cy="5066147"/>
          </a:xfrm>
          <a:prstGeom prst="rect">
            <a:avLst/>
          </a:prstGeom>
        </p:spPr>
      </p:pic>
      <p:pic>
        <p:nvPicPr>
          <p:cNvPr id="4" name="Imagen 40">
            <a:extLst>
              <a:ext uri="{FF2B5EF4-FFF2-40B4-BE49-F238E27FC236}">
                <a16:creationId xmlns:a16="http://schemas.microsoft.com/office/drawing/2014/main" id="{BA0F2234-C9DD-96A4-F8DC-BC8593531B6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876673" y="6005015"/>
            <a:ext cx="4315328" cy="852985"/>
          </a:xfrm>
          <a:prstGeom prst="rect">
            <a:avLst/>
          </a:prstGeom>
        </p:spPr>
      </p:pic>
      <p:sp>
        <p:nvSpPr>
          <p:cNvPr id="2" name="Title 1">
            <a:extLst>
              <a:ext uri="{FF2B5EF4-FFF2-40B4-BE49-F238E27FC236}">
                <a16:creationId xmlns:a16="http://schemas.microsoft.com/office/drawing/2014/main" id="{73609332-4265-E844-D4ED-49A4804D2445}"/>
              </a:ext>
            </a:extLst>
          </p:cNvPr>
          <p:cNvSpPr>
            <a:spLocks noGrp="1"/>
          </p:cNvSpPr>
          <p:nvPr>
            <p:ph type="title"/>
          </p:nvPr>
        </p:nvSpPr>
        <p:spPr>
          <a:xfrm>
            <a:off x="838200" y="365125"/>
            <a:ext cx="8429090" cy="1325563"/>
          </a:xfrm>
          <a:prstGeom prst="rect">
            <a:avLst/>
          </a:prstGeom>
        </p:spPr>
        <p:txBody>
          <a:bodyPr/>
          <a:lstStyle/>
          <a:p>
            <a:pPr rtl="0"/>
            <a:r>
              <a:rPr lang="es-MX" dirty="0"/>
              <a:t>Redacción</a:t>
            </a:r>
          </a:p>
        </p:txBody>
      </p:sp>
      <p:sp>
        <p:nvSpPr>
          <p:cNvPr id="3" name="Content Placeholder 2">
            <a:extLst>
              <a:ext uri="{FF2B5EF4-FFF2-40B4-BE49-F238E27FC236}">
                <a16:creationId xmlns:a16="http://schemas.microsoft.com/office/drawing/2014/main" id="{B8D59380-9F6D-2980-1AE4-858D1C80D030}"/>
              </a:ext>
            </a:extLst>
          </p:cNvPr>
          <p:cNvSpPr>
            <a:spLocks noGrp="1"/>
          </p:cNvSpPr>
          <p:nvPr>
            <p:ph idx="4294967295"/>
          </p:nvPr>
        </p:nvSpPr>
        <p:spPr>
          <a:xfrm>
            <a:off x="838200" y="1986045"/>
            <a:ext cx="6682483" cy="3360892"/>
          </a:xfrm>
          <a:prstGeom prst="rect">
            <a:avLst/>
          </a:prstGeom>
        </p:spPr>
        <p:txBody>
          <a:bodyPr/>
          <a:lstStyle/>
          <a:p>
            <a:pPr rtl="0"/>
            <a:r>
              <a:rPr lang="es-MX" dirty="0"/>
              <a:t>Redacción de correos electrónicos</a:t>
            </a:r>
          </a:p>
          <a:p>
            <a:pPr rtl="0"/>
            <a:r>
              <a:rPr lang="es-MX" dirty="0"/>
              <a:t>Redacción de borradores </a:t>
            </a:r>
            <a:br>
              <a:rPr lang="es-MX" dirty="0"/>
            </a:br>
            <a:r>
              <a:rPr lang="es-MX" dirty="0"/>
              <a:t>de documentos</a:t>
            </a:r>
          </a:p>
          <a:p>
            <a:pPr rtl="0"/>
            <a:r>
              <a:rPr lang="es-MX" dirty="0"/>
              <a:t>Edición de documentos</a:t>
            </a:r>
          </a:p>
          <a:p>
            <a:pPr rtl="0"/>
            <a:r>
              <a:rPr lang="es-MX" dirty="0"/>
              <a:t>Resumen de documentos</a:t>
            </a:r>
          </a:p>
        </p:txBody>
      </p:sp>
      <p:pic>
        <p:nvPicPr>
          <p:cNvPr id="5" name="Picture 4" descr="Logo, icon&#10;&#10;AI-generated content may be incorrect.">
            <a:extLst>
              <a:ext uri="{FF2B5EF4-FFF2-40B4-BE49-F238E27FC236}">
                <a16:creationId xmlns:a16="http://schemas.microsoft.com/office/drawing/2014/main" id="{11446311-FC83-BED4-AA80-94A3AA197C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9980121">
            <a:off x="5648445" y="2345506"/>
            <a:ext cx="4042078" cy="3918438"/>
          </a:xfrm>
          <a:prstGeom prst="rect">
            <a:avLst/>
          </a:prstGeom>
        </p:spPr>
      </p:pic>
      <p:sp>
        <p:nvSpPr>
          <p:cNvPr id="12" name="Slide Number Placeholder 26">
            <a:extLst>
              <a:ext uri="{FF2B5EF4-FFF2-40B4-BE49-F238E27FC236}">
                <a16:creationId xmlns:a16="http://schemas.microsoft.com/office/drawing/2014/main" id="{0DE90A42-19FB-CC12-C853-F12EF43DFBD3}"/>
              </a:ext>
            </a:extLst>
          </p:cNvPr>
          <p:cNvSpPr>
            <a:spLocks noGrp="1"/>
          </p:cNvSpPr>
          <p:nvPr>
            <p:ph type="sldNum" sz="quarter" idx="12"/>
          </p:nvPr>
        </p:nvSpPr>
        <p:spPr>
          <a:xfrm>
            <a:off x="11529696" y="6407945"/>
            <a:ext cx="487680" cy="365125"/>
          </a:xfrm>
          <a:prstGeom prst="rect">
            <a:avLst/>
          </a:prstGeom>
        </p:spPr>
        <p:txBody>
          <a:bodyPr/>
          <a:lstStyle>
            <a:lvl1pPr algn="r">
              <a:defRPr sz="1100">
                <a:solidFill>
                  <a:schemeClr val="tx1">
                    <a:lumMod val="75000"/>
                    <a:lumOff val="25000"/>
                  </a:schemeClr>
                </a:solidFill>
                <a:latin typeface="Aptos" panose="020B0004020202020204" pitchFamily="34" charset="0"/>
                <a:cs typeface="Calibri" panose="020F0502020204030204" pitchFamily="34" charset="0"/>
              </a:defRPr>
            </a:lvl1pPr>
            <a:extLst/>
          </a:lstStyle>
          <a:p>
            <a:pPr rtl="0"/>
            <a:fld id="{9D515F0A-23BA-4FD6-9B05-ED7D67B84540}" type="slidenum">
              <a:rPr/>
              <a:pPr/>
              <a:t>10</a:t>
            </a:fld>
            <a:endParaRPr/>
          </a:p>
        </p:txBody>
      </p:sp>
    </p:spTree>
    <p:extLst>
      <p:ext uri="{BB962C8B-B14F-4D97-AF65-F5344CB8AC3E}">
        <p14:creationId xmlns:p14="http://schemas.microsoft.com/office/powerpoint/2010/main" val="1431456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08B99-60BE-C1DA-DFFD-C5974240C881}"/>
            </a:ext>
          </a:extLst>
        </p:cNvPr>
        <p:cNvGrpSpPr/>
        <p:nvPr/>
      </p:nvGrpSpPr>
      <p:grpSpPr>
        <a:xfrm>
          <a:off x="0" y="0"/>
          <a:ext cx="0" cy="0"/>
          <a:chOff x="0" y="0"/>
          <a:chExt cx="0" cy="0"/>
        </a:xfrm>
      </p:grpSpPr>
      <p:pic>
        <p:nvPicPr>
          <p:cNvPr id="4" name="Imagen 40">
            <a:extLst>
              <a:ext uri="{FF2B5EF4-FFF2-40B4-BE49-F238E27FC236}">
                <a16:creationId xmlns:a16="http://schemas.microsoft.com/office/drawing/2014/main" id="{AB2F2C95-EAF0-3665-B564-174375B3BC8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21" y="5935576"/>
            <a:ext cx="12190880" cy="922424"/>
          </a:xfrm>
          <a:prstGeom prst="rect">
            <a:avLst/>
          </a:prstGeom>
        </p:spPr>
      </p:pic>
      <p:pic>
        <p:nvPicPr>
          <p:cNvPr id="5" name="Graphic 4">
            <a:extLst>
              <a:ext uri="{FF2B5EF4-FFF2-40B4-BE49-F238E27FC236}">
                <a16:creationId xmlns:a16="http://schemas.microsoft.com/office/drawing/2014/main" id="{8BB0616F-844B-6EC9-CDBF-6E3E278870F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839328" y="2309394"/>
            <a:ext cx="5835416" cy="3658268"/>
          </a:xfrm>
          <a:prstGeom prst="rect">
            <a:avLst/>
          </a:prstGeom>
        </p:spPr>
      </p:pic>
      <p:sp>
        <p:nvSpPr>
          <p:cNvPr id="2" name="Title 1">
            <a:extLst>
              <a:ext uri="{FF2B5EF4-FFF2-40B4-BE49-F238E27FC236}">
                <a16:creationId xmlns:a16="http://schemas.microsoft.com/office/drawing/2014/main" id="{733FDBD6-D5E2-AA08-7FA9-E3A2A2A17D1A}"/>
              </a:ext>
            </a:extLst>
          </p:cNvPr>
          <p:cNvSpPr>
            <a:spLocks noGrp="1"/>
          </p:cNvSpPr>
          <p:nvPr>
            <p:ph type="title"/>
          </p:nvPr>
        </p:nvSpPr>
        <p:spPr>
          <a:xfrm>
            <a:off x="838200" y="365125"/>
            <a:ext cx="8429090" cy="1325563"/>
          </a:xfrm>
          <a:prstGeom prst="rect">
            <a:avLst/>
          </a:prstGeom>
        </p:spPr>
        <p:txBody>
          <a:bodyPr/>
          <a:lstStyle/>
          <a:p>
            <a:pPr rtl="0"/>
            <a:r>
              <a:rPr lang="es-MX" dirty="0"/>
              <a:t>Asistente de codificación</a:t>
            </a:r>
          </a:p>
        </p:txBody>
      </p:sp>
      <p:sp>
        <p:nvSpPr>
          <p:cNvPr id="3" name="Content Placeholder 2">
            <a:extLst>
              <a:ext uri="{FF2B5EF4-FFF2-40B4-BE49-F238E27FC236}">
                <a16:creationId xmlns:a16="http://schemas.microsoft.com/office/drawing/2014/main" id="{0F9CB2E9-851A-718C-F02F-12AE7C1ECFA0}"/>
              </a:ext>
            </a:extLst>
          </p:cNvPr>
          <p:cNvSpPr>
            <a:spLocks noGrp="1"/>
          </p:cNvSpPr>
          <p:nvPr>
            <p:ph idx="4294967295"/>
          </p:nvPr>
        </p:nvSpPr>
        <p:spPr>
          <a:xfrm>
            <a:off x="838200" y="1683426"/>
            <a:ext cx="4648200" cy="2489701"/>
          </a:xfrm>
          <a:prstGeom prst="rect">
            <a:avLst/>
          </a:prstGeom>
        </p:spPr>
        <p:txBody>
          <a:bodyPr/>
          <a:lstStyle/>
          <a:p>
            <a:pPr rtl="0"/>
            <a:r>
              <a:rPr lang="es-MX" dirty="0"/>
              <a:t>Fórmulas de Microsoft Excel</a:t>
            </a:r>
          </a:p>
          <a:p>
            <a:pPr rtl="0"/>
            <a:r>
              <a:rPr lang="es-MX" dirty="0"/>
              <a:t>Instrucciones de SQL (</a:t>
            </a:r>
            <a:r>
              <a:rPr lang="es-MX" dirty="0" err="1"/>
              <a:t>Structured</a:t>
            </a:r>
            <a:r>
              <a:rPr lang="es-MX" dirty="0"/>
              <a:t> </a:t>
            </a:r>
            <a:r>
              <a:rPr lang="es-MX" dirty="0" err="1"/>
              <a:t>Query</a:t>
            </a:r>
            <a:r>
              <a:rPr lang="es-MX" dirty="0"/>
              <a:t> </a:t>
            </a:r>
            <a:r>
              <a:rPr lang="es-MX" dirty="0" err="1"/>
              <a:t>Language</a:t>
            </a:r>
            <a:r>
              <a:rPr lang="es-MX" dirty="0"/>
              <a:t>, lenguaje de consulta estructurado)</a:t>
            </a:r>
          </a:p>
          <a:p>
            <a:pPr rtl="0"/>
            <a:r>
              <a:rPr lang="es-MX" dirty="0"/>
              <a:t>Scripts de Python</a:t>
            </a:r>
          </a:p>
        </p:txBody>
      </p:sp>
      <p:sp>
        <p:nvSpPr>
          <p:cNvPr id="6" name="Slide Number Placeholder 26">
            <a:extLst>
              <a:ext uri="{FF2B5EF4-FFF2-40B4-BE49-F238E27FC236}">
                <a16:creationId xmlns:a16="http://schemas.microsoft.com/office/drawing/2014/main" id="{6839EA69-8050-18F8-E4F0-1FE570B77162}"/>
              </a:ext>
            </a:extLst>
          </p:cNvPr>
          <p:cNvSpPr>
            <a:spLocks noGrp="1"/>
          </p:cNvSpPr>
          <p:nvPr>
            <p:ph type="sldNum" sz="quarter" idx="12"/>
          </p:nvPr>
        </p:nvSpPr>
        <p:spPr>
          <a:xfrm>
            <a:off x="11529696" y="6407945"/>
            <a:ext cx="487680" cy="365125"/>
          </a:xfrm>
          <a:prstGeom prst="rect">
            <a:avLst/>
          </a:prstGeom>
        </p:spPr>
        <p:txBody>
          <a:bodyPr/>
          <a:lstStyle>
            <a:lvl1pPr algn="r">
              <a:defRPr sz="1100">
                <a:solidFill>
                  <a:schemeClr val="tx1">
                    <a:lumMod val="75000"/>
                    <a:lumOff val="25000"/>
                  </a:schemeClr>
                </a:solidFill>
                <a:latin typeface="Aptos" panose="020B0004020202020204" pitchFamily="34" charset="0"/>
                <a:cs typeface="Calibri" panose="020F0502020204030204" pitchFamily="34" charset="0"/>
              </a:defRPr>
            </a:lvl1pPr>
            <a:extLst/>
          </a:lstStyle>
          <a:p>
            <a:pPr rtl="0"/>
            <a:fld id="{9D515F0A-23BA-4FD6-9B05-ED7D67B84540}" type="slidenum">
              <a:rPr/>
              <a:pPr/>
              <a:t>11</a:t>
            </a:fld>
            <a:endParaRPr/>
          </a:p>
        </p:txBody>
      </p:sp>
    </p:spTree>
    <p:extLst>
      <p:ext uri="{BB962C8B-B14F-4D97-AF65-F5344CB8AC3E}">
        <p14:creationId xmlns:p14="http://schemas.microsoft.com/office/powerpoint/2010/main" val="3589119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4D20B-48F2-2321-6E03-69B863C069E0}"/>
            </a:ext>
          </a:extLst>
        </p:cNvPr>
        <p:cNvGrpSpPr/>
        <p:nvPr/>
      </p:nvGrpSpPr>
      <p:grpSpPr>
        <a:xfrm>
          <a:off x="0" y="0"/>
          <a:ext cx="0" cy="0"/>
          <a:chOff x="0" y="0"/>
          <a:chExt cx="0" cy="0"/>
        </a:xfrm>
      </p:grpSpPr>
      <p:pic>
        <p:nvPicPr>
          <p:cNvPr id="5" name="Graphic 4">
            <a:extLst>
              <a:ext uri="{FF2B5EF4-FFF2-40B4-BE49-F238E27FC236}">
                <a16:creationId xmlns:a16="http://schemas.microsoft.com/office/drawing/2014/main" id="{5A2CD134-44FD-226F-4F96-D70ED0B778BC}"/>
              </a:ext>
            </a:extLst>
          </p:cNvPr>
          <p:cNvPicPr>
            <a:picLocks noChangeAspect="1"/>
          </p:cNvPicPr>
          <p:nvPr/>
        </p:nvPicPr>
        <p:blipFill>
          <a:blip r:embed="rId3">
            <a:extLst>
              <a:ext uri="{96DAC541-7B7A-43D3-8B79-37D633B846F1}">
                <asvg:svgBlip xmlns:asvg="http://schemas.microsoft.com/office/drawing/2016/SVG/main" xmlns="" r:embed="rId4"/>
              </a:ext>
            </a:extLst>
          </a:blip>
          <a:srcRect l="9241" t="7534" r="9358" b="2977"/>
          <a:stretch>
            <a:fillRect/>
          </a:stretch>
        </p:blipFill>
        <p:spPr>
          <a:xfrm>
            <a:off x="4970572" y="1569495"/>
            <a:ext cx="7221428" cy="5304548"/>
          </a:xfrm>
          <a:prstGeom prst="rect">
            <a:avLst/>
          </a:prstGeom>
        </p:spPr>
      </p:pic>
      <p:pic>
        <p:nvPicPr>
          <p:cNvPr id="4" name="Imagen 40">
            <a:extLst>
              <a:ext uri="{FF2B5EF4-FFF2-40B4-BE49-F238E27FC236}">
                <a16:creationId xmlns:a16="http://schemas.microsoft.com/office/drawing/2014/main" id="{296D8966-CA90-51A6-7E0D-7CE23CD609C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121" y="5935576"/>
            <a:ext cx="12190880" cy="922424"/>
          </a:xfrm>
          <a:prstGeom prst="rect">
            <a:avLst/>
          </a:prstGeom>
        </p:spPr>
      </p:pic>
      <p:sp>
        <p:nvSpPr>
          <p:cNvPr id="2" name="Title 1">
            <a:extLst>
              <a:ext uri="{FF2B5EF4-FFF2-40B4-BE49-F238E27FC236}">
                <a16:creationId xmlns:a16="http://schemas.microsoft.com/office/drawing/2014/main" id="{BD4EAD92-8DF0-CAC9-67D3-A6A7F77CDFEF}"/>
              </a:ext>
            </a:extLst>
          </p:cNvPr>
          <p:cNvSpPr>
            <a:spLocks noGrp="1"/>
          </p:cNvSpPr>
          <p:nvPr>
            <p:ph type="title"/>
          </p:nvPr>
        </p:nvSpPr>
        <p:spPr>
          <a:xfrm>
            <a:off x="838200" y="365125"/>
            <a:ext cx="8429090" cy="1325563"/>
          </a:xfrm>
          <a:prstGeom prst="rect">
            <a:avLst/>
          </a:prstGeom>
        </p:spPr>
        <p:txBody>
          <a:bodyPr/>
          <a:lstStyle/>
          <a:p>
            <a:pPr rtl="0"/>
            <a:r>
              <a:rPr lang="es-MX" dirty="0"/>
              <a:t>Investigación</a:t>
            </a:r>
          </a:p>
        </p:txBody>
      </p:sp>
      <p:sp>
        <p:nvSpPr>
          <p:cNvPr id="3" name="Content Placeholder 2">
            <a:extLst>
              <a:ext uri="{FF2B5EF4-FFF2-40B4-BE49-F238E27FC236}">
                <a16:creationId xmlns:a16="http://schemas.microsoft.com/office/drawing/2014/main" id="{AC49E2C1-6206-0385-5516-97762E2BC1E0}"/>
              </a:ext>
            </a:extLst>
          </p:cNvPr>
          <p:cNvSpPr>
            <a:spLocks noGrp="1"/>
          </p:cNvSpPr>
          <p:nvPr>
            <p:ph idx="4294967295"/>
          </p:nvPr>
        </p:nvSpPr>
        <p:spPr>
          <a:xfrm>
            <a:off x="838201" y="1844362"/>
            <a:ext cx="4888832" cy="2313238"/>
          </a:xfrm>
          <a:prstGeom prst="rect">
            <a:avLst/>
          </a:prstGeom>
        </p:spPr>
        <p:txBody>
          <a:bodyPr/>
          <a:lstStyle/>
          <a:p>
            <a:pPr rtl="0"/>
            <a:r>
              <a:rPr lang="es-MX" dirty="0"/>
              <a:t>Investigación general </a:t>
            </a:r>
            <a:br>
              <a:rPr lang="es-MX" dirty="0"/>
            </a:br>
            <a:r>
              <a:rPr lang="es-MX" dirty="0"/>
              <a:t>de antecedentes</a:t>
            </a:r>
          </a:p>
          <a:p>
            <a:pPr rtl="0"/>
            <a:r>
              <a:rPr lang="es-MX" dirty="0"/>
              <a:t>Revisión de leyes </a:t>
            </a:r>
            <a:br>
              <a:rPr lang="es-MX" dirty="0"/>
            </a:br>
            <a:r>
              <a:rPr lang="es-MX" dirty="0"/>
              <a:t>y reglamentos</a:t>
            </a:r>
          </a:p>
          <a:p>
            <a:pPr rtl="0"/>
            <a:r>
              <a:rPr lang="es-MX" dirty="0"/>
              <a:t>Identificación de </a:t>
            </a:r>
            <a:br>
              <a:rPr lang="es-MX" dirty="0"/>
            </a:br>
            <a:r>
              <a:rPr lang="es-MX" dirty="0"/>
              <a:t>auditorías relevantes</a:t>
            </a:r>
          </a:p>
          <a:p>
            <a:endParaRPr lang="en-US" dirty="0"/>
          </a:p>
        </p:txBody>
      </p:sp>
      <p:sp>
        <p:nvSpPr>
          <p:cNvPr id="6" name="Slide Number Placeholder 26">
            <a:extLst>
              <a:ext uri="{FF2B5EF4-FFF2-40B4-BE49-F238E27FC236}">
                <a16:creationId xmlns:a16="http://schemas.microsoft.com/office/drawing/2014/main" id="{86A36C88-5249-D6F9-DB42-010D67B22D28}"/>
              </a:ext>
            </a:extLst>
          </p:cNvPr>
          <p:cNvSpPr>
            <a:spLocks noGrp="1"/>
          </p:cNvSpPr>
          <p:nvPr>
            <p:ph type="sldNum" sz="quarter" idx="12"/>
          </p:nvPr>
        </p:nvSpPr>
        <p:spPr>
          <a:xfrm>
            <a:off x="11529696" y="6407945"/>
            <a:ext cx="487680" cy="365125"/>
          </a:xfrm>
          <a:prstGeom prst="rect">
            <a:avLst/>
          </a:prstGeom>
        </p:spPr>
        <p:txBody>
          <a:bodyPr/>
          <a:lstStyle>
            <a:lvl1pPr algn="r">
              <a:defRPr sz="1100">
                <a:solidFill>
                  <a:schemeClr val="tx1">
                    <a:lumMod val="75000"/>
                    <a:lumOff val="25000"/>
                  </a:schemeClr>
                </a:solidFill>
                <a:latin typeface="Aptos" panose="020B0004020202020204" pitchFamily="34" charset="0"/>
                <a:cs typeface="Calibri" panose="020F0502020204030204" pitchFamily="34" charset="0"/>
              </a:defRPr>
            </a:lvl1pPr>
            <a:extLst/>
          </a:lstStyle>
          <a:p>
            <a:pPr rtl="0"/>
            <a:fld id="{9D515F0A-23BA-4FD6-9B05-ED7D67B84540}" type="slidenum">
              <a:rPr/>
              <a:pPr/>
              <a:t>12</a:t>
            </a:fld>
            <a:endParaRPr/>
          </a:p>
        </p:txBody>
      </p:sp>
    </p:spTree>
    <p:extLst>
      <p:ext uri="{BB962C8B-B14F-4D97-AF65-F5344CB8AC3E}">
        <p14:creationId xmlns:p14="http://schemas.microsoft.com/office/powerpoint/2010/main" val="3775756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8AE81-07CC-8579-A06B-A3C9098ED4A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1A1A06F-8018-4DB1-8F70-F8DC049C9274}"/>
              </a:ext>
            </a:extLst>
          </p:cNvPr>
          <p:cNvSpPr/>
          <p:nvPr/>
        </p:nvSpPr>
        <p:spPr>
          <a:xfrm>
            <a:off x="7876673" y="1692097"/>
            <a:ext cx="4315327" cy="5165902"/>
          </a:xfrm>
          <a:prstGeom prst="rect">
            <a:avLst/>
          </a:prstGeom>
          <a:solidFill>
            <a:srgbClr val="DDEB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40">
            <a:extLst>
              <a:ext uri="{FF2B5EF4-FFF2-40B4-BE49-F238E27FC236}">
                <a16:creationId xmlns:a16="http://schemas.microsoft.com/office/drawing/2014/main" id="{1FE61AB8-1625-26BD-F21D-628CDD6807F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21" y="5935576"/>
            <a:ext cx="12190880" cy="922424"/>
          </a:xfrm>
          <a:prstGeom prst="rect">
            <a:avLst/>
          </a:prstGeom>
        </p:spPr>
      </p:pic>
      <p:sp>
        <p:nvSpPr>
          <p:cNvPr id="2" name="Title 1">
            <a:extLst>
              <a:ext uri="{FF2B5EF4-FFF2-40B4-BE49-F238E27FC236}">
                <a16:creationId xmlns:a16="http://schemas.microsoft.com/office/drawing/2014/main" id="{ABAB7564-49FD-9087-053F-80A2C7AB22BF}"/>
              </a:ext>
            </a:extLst>
          </p:cNvPr>
          <p:cNvSpPr>
            <a:spLocks noGrp="1"/>
          </p:cNvSpPr>
          <p:nvPr>
            <p:ph type="title"/>
          </p:nvPr>
        </p:nvSpPr>
        <p:spPr>
          <a:xfrm>
            <a:off x="838200" y="365125"/>
            <a:ext cx="8429090" cy="1325563"/>
          </a:xfrm>
          <a:prstGeom prst="rect">
            <a:avLst/>
          </a:prstGeom>
        </p:spPr>
        <p:txBody>
          <a:bodyPr/>
          <a:lstStyle/>
          <a:p>
            <a:pPr rtl="0"/>
            <a:r>
              <a:rPr lang="es-MX" dirty="0"/>
              <a:t>Resumen del podcast (Hawái)</a:t>
            </a:r>
          </a:p>
        </p:txBody>
      </p:sp>
      <p:pic>
        <p:nvPicPr>
          <p:cNvPr id="6" name="Picture 5" descr="Text&#10;&#10;AI-generated content may be incorrect.">
            <a:extLst>
              <a:ext uri="{FF2B5EF4-FFF2-40B4-BE49-F238E27FC236}">
                <a16:creationId xmlns:a16="http://schemas.microsoft.com/office/drawing/2014/main" id="{D846A4BA-15EF-6CCE-B5D7-50435B27A7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907" y="1729182"/>
            <a:ext cx="5172181" cy="2189283"/>
          </a:xfrm>
          <a:prstGeom prst="rect">
            <a:avLst/>
          </a:prstGeom>
          <a:ln w="19050">
            <a:solidFill>
              <a:schemeClr val="tx1"/>
            </a:solidFill>
          </a:ln>
        </p:spPr>
      </p:pic>
      <p:pic>
        <p:nvPicPr>
          <p:cNvPr id="12" name="Picture 11" descr="Graphical user interface, text, application&#10;&#10;AI-generated content may be incorrect.">
            <a:extLst>
              <a:ext uri="{FF2B5EF4-FFF2-40B4-BE49-F238E27FC236}">
                <a16:creationId xmlns:a16="http://schemas.microsoft.com/office/drawing/2014/main" id="{C87AC76A-4D89-E0F1-30B5-8A774116311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51620" y="2959897"/>
            <a:ext cx="6766356" cy="3216998"/>
          </a:xfrm>
          <a:prstGeom prst="rect">
            <a:avLst/>
          </a:prstGeom>
          <a:ln w="19050">
            <a:solidFill>
              <a:schemeClr val="tx1"/>
            </a:solidFill>
          </a:ln>
        </p:spPr>
      </p:pic>
      <p:sp>
        <p:nvSpPr>
          <p:cNvPr id="5" name="TextBox 4">
            <a:extLst>
              <a:ext uri="{FF2B5EF4-FFF2-40B4-BE49-F238E27FC236}">
                <a16:creationId xmlns:a16="http://schemas.microsoft.com/office/drawing/2014/main" id="{0E1BBB60-6FE3-0451-7536-89F7D702F6D3}"/>
              </a:ext>
            </a:extLst>
          </p:cNvPr>
          <p:cNvSpPr txBox="1"/>
          <p:nvPr/>
        </p:nvSpPr>
        <p:spPr>
          <a:xfrm>
            <a:off x="372899" y="6336268"/>
            <a:ext cx="8509396" cy="369332"/>
          </a:xfrm>
          <a:prstGeom prst="rect">
            <a:avLst/>
          </a:prstGeom>
          <a:noFill/>
        </p:spPr>
        <p:txBody>
          <a:bodyPr wrap="square">
            <a:spAutoFit/>
          </a:bodyPr>
          <a:lstStyle/>
          <a:p>
            <a:pPr rtl="0"/>
            <a:r>
              <a:rPr lang="es-MX">
                <a:hlinkClick r:id="rId6"/>
              </a:rPr>
              <a:t>https://podcasts.apple.com/us/podcast/the-audible-audit/id1677188335 - </a:t>
            </a:r>
          </a:p>
        </p:txBody>
      </p:sp>
      <p:sp>
        <p:nvSpPr>
          <p:cNvPr id="3" name="Slide Number Placeholder 26">
            <a:extLst>
              <a:ext uri="{FF2B5EF4-FFF2-40B4-BE49-F238E27FC236}">
                <a16:creationId xmlns:a16="http://schemas.microsoft.com/office/drawing/2014/main" id="{B9E8E727-1DE1-54A4-4C22-804FD88343F2}"/>
              </a:ext>
            </a:extLst>
          </p:cNvPr>
          <p:cNvSpPr>
            <a:spLocks noGrp="1"/>
          </p:cNvSpPr>
          <p:nvPr>
            <p:ph type="sldNum" sz="quarter" idx="12"/>
          </p:nvPr>
        </p:nvSpPr>
        <p:spPr>
          <a:xfrm>
            <a:off x="11529696" y="6407945"/>
            <a:ext cx="487680" cy="365125"/>
          </a:xfrm>
          <a:prstGeom prst="rect">
            <a:avLst/>
          </a:prstGeom>
        </p:spPr>
        <p:txBody>
          <a:bodyPr/>
          <a:lstStyle>
            <a:lvl1pPr algn="r">
              <a:defRPr sz="1100">
                <a:solidFill>
                  <a:schemeClr val="tx1">
                    <a:lumMod val="75000"/>
                    <a:lumOff val="25000"/>
                  </a:schemeClr>
                </a:solidFill>
                <a:latin typeface="Aptos" panose="020B0004020202020204" pitchFamily="34" charset="0"/>
                <a:cs typeface="Calibri" panose="020F0502020204030204" pitchFamily="34" charset="0"/>
              </a:defRPr>
            </a:lvl1pPr>
            <a:extLst/>
          </a:lstStyle>
          <a:p>
            <a:pPr rtl="0"/>
            <a:fld id="{9D515F0A-23BA-4FD6-9B05-ED7D67B84540}" type="slidenum">
              <a:rPr/>
              <a:pPr/>
              <a:t>13</a:t>
            </a:fld>
            <a:endParaRPr/>
          </a:p>
        </p:txBody>
      </p:sp>
    </p:spTree>
    <p:extLst>
      <p:ext uri="{BB962C8B-B14F-4D97-AF65-F5344CB8AC3E}">
        <p14:creationId xmlns:p14="http://schemas.microsoft.com/office/powerpoint/2010/main" val="4260310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234CC-B8B3-1AB2-3803-CB472E3CE66D}"/>
            </a:ext>
          </a:extLst>
        </p:cNvPr>
        <p:cNvGrpSpPr/>
        <p:nvPr/>
      </p:nvGrpSpPr>
      <p:grpSpPr>
        <a:xfrm>
          <a:off x="0" y="0"/>
          <a:ext cx="0" cy="0"/>
          <a:chOff x="0" y="0"/>
          <a:chExt cx="0" cy="0"/>
        </a:xfrm>
      </p:grpSpPr>
      <p:pic>
        <p:nvPicPr>
          <p:cNvPr id="6" name="Picture 5" descr="A person using a computer&#10;&#10;AI-generated content may be incorrect.">
            <a:extLst>
              <a:ext uri="{FF2B5EF4-FFF2-40B4-BE49-F238E27FC236}">
                <a16:creationId xmlns:a16="http://schemas.microsoft.com/office/drawing/2014/main" id="{B2F49CB4-4C00-BAC8-68EA-1B8FA1C06123}"/>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l="-29550"/>
          <a:stretch>
            <a:fillRect/>
          </a:stretch>
        </p:blipFill>
        <p:spPr>
          <a:xfrm>
            <a:off x="1905000" y="1676400"/>
            <a:ext cx="10287000" cy="5181599"/>
          </a:xfrm>
          <a:prstGeom prst="rect">
            <a:avLst/>
          </a:prstGeom>
        </p:spPr>
      </p:pic>
      <p:pic>
        <p:nvPicPr>
          <p:cNvPr id="4" name="Imagen 40">
            <a:extLst>
              <a:ext uri="{FF2B5EF4-FFF2-40B4-BE49-F238E27FC236}">
                <a16:creationId xmlns:a16="http://schemas.microsoft.com/office/drawing/2014/main" id="{9F168C8C-6643-FB39-14BA-5C7E0827E98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0" y="5181599"/>
            <a:ext cx="4282121" cy="1702496"/>
          </a:xfrm>
          <a:prstGeom prst="rect">
            <a:avLst/>
          </a:prstGeom>
        </p:spPr>
      </p:pic>
      <p:sp>
        <p:nvSpPr>
          <p:cNvPr id="3" name="Rectangle 2">
            <a:extLst>
              <a:ext uri="{FF2B5EF4-FFF2-40B4-BE49-F238E27FC236}">
                <a16:creationId xmlns:a16="http://schemas.microsoft.com/office/drawing/2014/main" id="{90D492E4-7749-75B0-9E0B-E4C7B749981F}"/>
              </a:ext>
            </a:extLst>
          </p:cNvPr>
          <p:cNvSpPr/>
          <p:nvPr/>
        </p:nvSpPr>
        <p:spPr>
          <a:xfrm>
            <a:off x="1" y="1676400"/>
            <a:ext cx="7652083" cy="3505199"/>
          </a:xfrm>
          <a:prstGeom prst="rect">
            <a:avLst/>
          </a:prstGeom>
          <a:solidFill>
            <a:srgbClr val="E4EF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941A096-7DB9-6FA0-B437-E2E5DEE0D02B}"/>
              </a:ext>
            </a:extLst>
          </p:cNvPr>
          <p:cNvSpPr>
            <a:spLocks noGrp="1"/>
          </p:cNvSpPr>
          <p:nvPr>
            <p:ph type="title"/>
          </p:nvPr>
        </p:nvSpPr>
        <p:spPr>
          <a:xfrm>
            <a:off x="1524001" y="2294019"/>
            <a:ext cx="5759116" cy="2136484"/>
          </a:xfrm>
        </p:spPr>
        <p:txBody>
          <a:bodyPr>
            <a:normAutofit/>
          </a:bodyPr>
          <a:lstStyle/>
          <a:p>
            <a:pPr rtl="0"/>
            <a:r>
              <a:rPr lang="es-MX" dirty="0"/>
              <a:t>Problemas que limitan la adopción de la </a:t>
            </a:r>
            <a:br>
              <a:rPr lang="es-MX" dirty="0"/>
            </a:br>
            <a:r>
              <a:rPr lang="es-MX" dirty="0"/>
              <a:t>IA generativa</a:t>
            </a:r>
          </a:p>
        </p:txBody>
      </p:sp>
      <p:sp>
        <p:nvSpPr>
          <p:cNvPr id="2" name="Slide Number Placeholder 26">
            <a:extLst>
              <a:ext uri="{FF2B5EF4-FFF2-40B4-BE49-F238E27FC236}">
                <a16:creationId xmlns:a16="http://schemas.microsoft.com/office/drawing/2014/main" id="{0A123581-0634-8A69-AF41-441818E8285C}"/>
              </a:ext>
            </a:extLst>
          </p:cNvPr>
          <p:cNvSpPr>
            <a:spLocks noGrp="1"/>
          </p:cNvSpPr>
          <p:nvPr>
            <p:ph type="sldNum" sz="quarter" idx="12"/>
          </p:nvPr>
        </p:nvSpPr>
        <p:spPr>
          <a:xfrm>
            <a:off x="11529696" y="6407945"/>
            <a:ext cx="487680" cy="365125"/>
          </a:xfrm>
          <a:prstGeom prst="rect">
            <a:avLst/>
          </a:prstGeom>
        </p:spPr>
        <p:txBody>
          <a:bodyPr/>
          <a:lstStyle>
            <a:lvl1pPr algn="r">
              <a:defRPr sz="1100">
                <a:solidFill>
                  <a:schemeClr val="tx1">
                    <a:lumMod val="75000"/>
                    <a:lumOff val="25000"/>
                  </a:schemeClr>
                </a:solidFill>
                <a:latin typeface="Aptos" panose="020B0004020202020204" pitchFamily="34" charset="0"/>
                <a:cs typeface="Calibri" panose="020F0502020204030204" pitchFamily="34" charset="0"/>
              </a:defRPr>
            </a:lvl1pPr>
            <a:extLst/>
          </a:lstStyle>
          <a:p>
            <a:pPr rtl="0"/>
            <a:fld id="{9D515F0A-23BA-4FD6-9B05-ED7D67B84540}" type="slidenum">
              <a:rPr>
                <a:solidFill>
                  <a:schemeClr val="bg1"/>
                </a:solidFill>
              </a:rPr>
              <a:pPr/>
              <a:t>14</a:t>
            </a:fld>
            <a:endParaRPr>
              <a:solidFill>
                <a:schemeClr val="bg1"/>
              </a:solidFill>
            </a:endParaRPr>
          </a:p>
        </p:txBody>
      </p:sp>
    </p:spTree>
    <p:extLst>
      <p:ext uri="{BB962C8B-B14F-4D97-AF65-F5344CB8AC3E}">
        <p14:creationId xmlns:p14="http://schemas.microsoft.com/office/powerpoint/2010/main" val="581507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91103-D0FF-0236-2265-112B4754DC1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F2A99C9-0266-163E-F087-6E86FC5CB59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722953" y="1825624"/>
            <a:ext cx="4999395" cy="5032375"/>
          </a:xfrm>
          <a:prstGeom prst="rect">
            <a:avLst/>
          </a:prstGeom>
        </p:spPr>
      </p:pic>
      <p:pic>
        <p:nvPicPr>
          <p:cNvPr id="4" name="Imagen 40">
            <a:extLst>
              <a:ext uri="{FF2B5EF4-FFF2-40B4-BE49-F238E27FC236}">
                <a16:creationId xmlns:a16="http://schemas.microsoft.com/office/drawing/2014/main" id="{EAEC71C8-C318-CAEA-1A75-6AB45D84A27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1" y="5935576"/>
            <a:ext cx="12190880" cy="922424"/>
          </a:xfrm>
          <a:prstGeom prst="rect">
            <a:avLst/>
          </a:prstGeom>
        </p:spPr>
      </p:pic>
      <p:sp>
        <p:nvSpPr>
          <p:cNvPr id="2" name="Title 1">
            <a:extLst>
              <a:ext uri="{FF2B5EF4-FFF2-40B4-BE49-F238E27FC236}">
                <a16:creationId xmlns:a16="http://schemas.microsoft.com/office/drawing/2014/main" id="{92AA1F75-29F2-959D-3122-EC86F6216BED}"/>
              </a:ext>
            </a:extLst>
          </p:cNvPr>
          <p:cNvSpPr>
            <a:spLocks noGrp="1"/>
          </p:cNvSpPr>
          <p:nvPr>
            <p:ph type="title"/>
          </p:nvPr>
        </p:nvSpPr>
        <p:spPr>
          <a:xfrm>
            <a:off x="838200" y="612356"/>
            <a:ext cx="8429090" cy="1325563"/>
          </a:xfrm>
          <a:prstGeom prst="rect">
            <a:avLst/>
          </a:prstGeom>
        </p:spPr>
        <p:txBody>
          <a:bodyPr/>
          <a:lstStyle/>
          <a:p>
            <a:pPr rtl="0"/>
            <a:r>
              <a:rPr lang="es-MX" dirty="0"/>
              <a:t>¿Qué nos detiene?</a:t>
            </a:r>
          </a:p>
        </p:txBody>
      </p:sp>
      <p:sp>
        <p:nvSpPr>
          <p:cNvPr id="3" name="Content Placeholder 2">
            <a:extLst>
              <a:ext uri="{FF2B5EF4-FFF2-40B4-BE49-F238E27FC236}">
                <a16:creationId xmlns:a16="http://schemas.microsoft.com/office/drawing/2014/main" id="{DF120874-3CC7-CB64-8010-D792C890A285}"/>
              </a:ext>
            </a:extLst>
          </p:cNvPr>
          <p:cNvSpPr>
            <a:spLocks noGrp="1"/>
          </p:cNvSpPr>
          <p:nvPr>
            <p:ph idx="4294967295"/>
          </p:nvPr>
        </p:nvSpPr>
        <p:spPr>
          <a:xfrm>
            <a:off x="838200" y="2707939"/>
            <a:ext cx="4166937" cy="2457617"/>
          </a:xfrm>
          <a:prstGeom prst="rect">
            <a:avLst/>
          </a:prstGeom>
        </p:spPr>
        <p:txBody>
          <a:bodyPr/>
          <a:lstStyle/>
          <a:p>
            <a:pPr rtl="0"/>
            <a:r>
              <a:rPr lang="es-MX" dirty="0"/>
              <a:t>Precisión y confiabilidad</a:t>
            </a:r>
          </a:p>
          <a:p>
            <a:pPr rtl="0"/>
            <a:r>
              <a:rPr lang="es-MX" dirty="0"/>
              <a:t>Seguridad y privacidad</a:t>
            </a:r>
          </a:p>
          <a:p>
            <a:pPr rtl="0"/>
            <a:r>
              <a:rPr lang="es-MX" dirty="0"/>
              <a:t>Costo y logística</a:t>
            </a:r>
          </a:p>
        </p:txBody>
      </p:sp>
      <p:sp>
        <p:nvSpPr>
          <p:cNvPr id="6" name="Slide Number Placeholder 26">
            <a:extLst>
              <a:ext uri="{FF2B5EF4-FFF2-40B4-BE49-F238E27FC236}">
                <a16:creationId xmlns:a16="http://schemas.microsoft.com/office/drawing/2014/main" id="{8F955A90-8E8D-8D8C-1066-B8ABB424EA97}"/>
              </a:ext>
            </a:extLst>
          </p:cNvPr>
          <p:cNvSpPr>
            <a:spLocks noGrp="1"/>
          </p:cNvSpPr>
          <p:nvPr>
            <p:ph type="sldNum" sz="quarter" idx="12"/>
          </p:nvPr>
        </p:nvSpPr>
        <p:spPr>
          <a:xfrm>
            <a:off x="11529696" y="6407945"/>
            <a:ext cx="487680" cy="365125"/>
          </a:xfrm>
          <a:prstGeom prst="rect">
            <a:avLst/>
          </a:prstGeom>
        </p:spPr>
        <p:txBody>
          <a:bodyPr/>
          <a:lstStyle>
            <a:lvl1pPr algn="r">
              <a:defRPr sz="1100">
                <a:solidFill>
                  <a:schemeClr val="tx1">
                    <a:lumMod val="75000"/>
                    <a:lumOff val="25000"/>
                  </a:schemeClr>
                </a:solidFill>
                <a:latin typeface="Aptos" panose="020B0004020202020204" pitchFamily="34" charset="0"/>
                <a:cs typeface="Calibri" panose="020F0502020204030204" pitchFamily="34" charset="0"/>
              </a:defRPr>
            </a:lvl1pPr>
            <a:extLst/>
          </a:lstStyle>
          <a:p>
            <a:pPr rtl="0"/>
            <a:fld id="{9D515F0A-23BA-4FD6-9B05-ED7D67B84540}" type="slidenum">
              <a:rPr/>
              <a:pPr/>
              <a:t>15</a:t>
            </a:fld>
            <a:endParaRPr/>
          </a:p>
        </p:txBody>
      </p:sp>
    </p:spTree>
    <p:extLst>
      <p:ext uri="{BB962C8B-B14F-4D97-AF65-F5344CB8AC3E}">
        <p14:creationId xmlns:p14="http://schemas.microsoft.com/office/powerpoint/2010/main" val="2430884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21397-1AA3-4F79-E7E6-DCE566BFBBEF}"/>
            </a:ext>
          </a:extLst>
        </p:cNvPr>
        <p:cNvGrpSpPr/>
        <p:nvPr/>
      </p:nvGrpSpPr>
      <p:grpSpPr>
        <a:xfrm>
          <a:off x="0" y="0"/>
          <a:ext cx="0" cy="0"/>
          <a:chOff x="0" y="0"/>
          <a:chExt cx="0" cy="0"/>
        </a:xfrm>
      </p:grpSpPr>
      <p:pic>
        <p:nvPicPr>
          <p:cNvPr id="6" name="Picture 5" descr="A picture containing text, electronics&#10;&#10;AI-generated content may be incorrect.">
            <a:extLst>
              <a:ext uri="{FF2B5EF4-FFF2-40B4-BE49-F238E27FC236}">
                <a16:creationId xmlns:a16="http://schemas.microsoft.com/office/drawing/2014/main" id="{A1BA291B-90C9-F9B2-18DD-9C66EE3002B1}"/>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l="-21821"/>
          <a:stretch>
            <a:fillRect/>
          </a:stretch>
        </p:blipFill>
        <p:spPr>
          <a:xfrm>
            <a:off x="1" y="1676399"/>
            <a:ext cx="12190880" cy="5207695"/>
          </a:xfrm>
          <a:prstGeom prst="rect">
            <a:avLst/>
          </a:prstGeom>
        </p:spPr>
      </p:pic>
      <p:pic>
        <p:nvPicPr>
          <p:cNvPr id="4" name="Imagen 40">
            <a:extLst>
              <a:ext uri="{FF2B5EF4-FFF2-40B4-BE49-F238E27FC236}">
                <a16:creationId xmlns:a16="http://schemas.microsoft.com/office/drawing/2014/main" id="{BF4E389C-7464-F8DE-7AE8-78FF3AB04AE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0" y="5181599"/>
            <a:ext cx="4282121" cy="1702496"/>
          </a:xfrm>
          <a:prstGeom prst="rect">
            <a:avLst/>
          </a:prstGeom>
        </p:spPr>
      </p:pic>
      <p:sp>
        <p:nvSpPr>
          <p:cNvPr id="3" name="Rectangle 2">
            <a:extLst>
              <a:ext uri="{FF2B5EF4-FFF2-40B4-BE49-F238E27FC236}">
                <a16:creationId xmlns:a16="http://schemas.microsoft.com/office/drawing/2014/main" id="{069F515B-2563-D5E7-C764-967292E72D82}"/>
              </a:ext>
            </a:extLst>
          </p:cNvPr>
          <p:cNvSpPr/>
          <p:nvPr/>
        </p:nvSpPr>
        <p:spPr>
          <a:xfrm>
            <a:off x="1" y="1676400"/>
            <a:ext cx="6753725" cy="3505199"/>
          </a:xfrm>
          <a:prstGeom prst="rect">
            <a:avLst/>
          </a:prstGeom>
          <a:solidFill>
            <a:srgbClr val="E4EF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FBF3F564-F9C3-0423-8E27-6EDEA70CECC0}"/>
              </a:ext>
            </a:extLst>
          </p:cNvPr>
          <p:cNvSpPr>
            <a:spLocks noGrp="1"/>
          </p:cNvSpPr>
          <p:nvPr>
            <p:ph type="title"/>
          </p:nvPr>
        </p:nvSpPr>
        <p:spPr>
          <a:xfrm>
            <a:off x="2005265" y="2438399"/>
            <a:ext cx="3817634" cy="1751474"/>
          </a:xfrm>
        </p:spPr>
        <p:txBody>
          <a:bodyPr>
            <a:noAutofit/>
          </a:bodyPr>
          <a:lstStyle/>
          <a:p>
            <a:pPr rtl="0"/>
            <a:r>
              <a:rPr lang="es-MX" dirty="0"/>
              <a:t>Auditoría de aplicaciones de IA</a:t>
            </a:r>
          </a:p>
        </p:txBody>
      </p:sp>
      <p:sp>
        <p:nvSpPr>
          <p:cNvPr id="2" name="Slide Number Placeholder 26">
            <a:extLst>
              <a:ext uri="{FF2B5EF4-FFF2-40B4-BE49-F238E27FC236}">
                <a16:creationId xmlns:a16="http://schemas.microsoft.com/office/drawing/2014/main" id="{D343C882-2C2B-B024-04DE-B6C6CDBE997D}"/>
              </a:ext>
            </a:extLst>
          </p:cNvPr>
          <p:cNvSpPr>
            <a:spLocks noGrp="1"/>
          </p:cNvSpPr>
          <p:nvPr>
            <p:ph type="sldNum" sz="quarter" idx="12"/>
          </p:nvPr>
        </p:nvSpPr>
        <p:spPr>
          <a:xfrm>
            <a:off x="11529696" y="6407945"/>
            <a:ext cx="487680" cy="365125"/>
          </a:xfrm>
          <a:prstGeom prst="rect">
            <a:avLst/>
          </a:prstGeom>
        </p:spPr>
        <p:txBody>
          <a:bodyPr/>
          <a:lstStyle>
            <a:lvl1pPr algn="r">
              <a:defRPr sz="1100">
                <a:solidFill>
                  <a:schemeClr val="tx1">
                    <a:lumMod val="75000"/>
                    <a:lumOff val="25000"/>
                  </a:schemeClr>
                </a:solidFill>
                <a:latin typeface="Aptos" panose="020B0004020202020204" pitchFamily="34" charset="0"/>
                <a:cs typeface="Calibri" panose="020F0502020204030204" pitchFamily="34" charset="0"/>
              </a:defRPr>
            </a:lvl1pPr>
            <a:extLst/>
          </a:lstStyle>
          <a:p>
            <a:pPr rtl="0"/>
            <a:fld id="{9D515F0A-23BA-4FD6-9B05-ED7D67B84540}" type="slidenum">
              <a:rPr>
                <a:solidFill>
                  <a:schemeClr val="bg1"/>
                </a:solidFill>
              </a:rPr>
              <a:pPr/>
              <a:t>16</a:t>
            </a:fld>
            <a:endParaRPr>
              <a:solidFill>
                <a:schemeClr val="bg1"/>
              </a:solidFill>
            </a:endParaRPr>
          </a:p>
        </p:txBody>
      </p:sp>
    </p:spTree>
    <p:extLst>
      <p:ext uri="{BB962C8B-B14F-4D97-AF65-F5344CB8AC3E}">
        <p14:creationId xmlns:p14="http://schemas.microsoft.com/office/powerpoint/2010/main" val="3215175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08F35-5E29-74F8-F10C-1CE644A0D5F6}"/>
            </a:ext>
          </a:extLst>
        </p:cNvPr>
        <p:cNvGrpSpPr/>
        <p:nvPr/>
      </p:nvGrpSpPr>
      <p:grpSpPr>
        <a:xfrm>
          <a:off x="0" y="0"/>
          <a:ext cx="0" cy="0"/>
          <a:chOff x="0" y="0"/>
          <a:chExt cx="0" cy="0"/>
        </a:xfrm>
      </p:grpSpPr>
      <p:pic>
        <p:nvPicPr>
          <p:cNvPr id="5" name="Picture 4" descr="Close-up of hands on a touchscreen device&#10;&#10;AI-generated content may be incorrect.">
            <a:extLst>
              <a:ext uri="{FF2B5EF4-FFF2-40B4-BE49-F238E27FC236}">
                <a16:creationId xmlns:a16="http://schemas.microsoft.com/office/drawing/2014/main" id="{3EAF82F2-30DC-5175-2B24-23C39FA25A57}"/>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7876672" y="1690688"/>
            <a:ext cx="4315327" cy="5167312"/>
          </a:xfrm>
          <a:prstGeom prst="rect">
            <a:avLst/>
          </a:prstGeom>
        </p:spPr>
      </p:pic>
      <p:pic>
        <p:nvPicPr>
          <p:cNvPr id="4" name="Imagen 40">
            <a:extLst>
              <a:ext uri="{FF2B5EF4-FFF2-40B4-BE49-F238E27FC236}">
                <a16:creationId xmlns:a16="http://schemas.microsoft.com/office/drawing/2014/main" id="{F37332EA-C2BA-3211-4FBB-DA9AE9B84B4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876674" y="6005015"/>
            <a:ext cx="4315327" cy="852985"/>
          </a:xfrm>
          <a:prstGeom prst="rect">
            <a:avLst/>
          </a:prstGeom>
        </p:spPr>
      </p:pic>
      <p:sp>
        <p:nvSpPr>
          <p:cNvPr id="11" name="Slide Number Placeholder 26">
            <a:extLst>
              <a:ext uri="{FF2B5EF4-FFF2-40B4-BE49-F238E27FC236}">
                <a16:creationId xmlns:a16="http://schemas.microsoft.com/office/drawing/2014/main" id="{DD704F5D-C68E-368B-FEE9-FF17400F089E}"/>
              </a:ext>
            </a:extLst>
          </p:cNvPr>
          <p:cNvSpPr>
            <a:spLocks noGrp="1"/>
          </p:cNvSpPr>
          <p:nvPr>
            <p:ph type="sldNum" sz="quarter" idx="12"/>
          </p:nvPr>
        </p:nvSpPr>
        <p:spPr>
          <a:xfrm>
            <a:off x="11529696" y="6407945"/>
            <a:ext cx="487680" cy="365125"/>
          </a:xfrm>
          <a:prstGeom prst="rect">
            <a:avLst/>
          </a:prstGeom>
        </p:spPr>
        <p:txBody>
          <a:bodyPr/>
          <a:lstStyle>
            <a:lvl1pPr algn="r">
              <a:defRPr sz="1100">
                <a:solidFill>
                  <a:schemeClr val="tx1">
                    <a:lumMod val="75000"/>
                    <a:lumOff val="25000"/>
                  </a:schemeClr>
                </a:solidFill>
                <a:latin typeface="Aptos" panose="020B0004020202020204" pitchFamily="34" charset="0"/>
                <a:cs typeface="Calibri" panose="020F0502020204030204" pitchFamily="34" charset="0"/>
              </a:defRPr>
            </a:lvl1pPr>
            <a:extLst/>
          </a:lstStyle>
          <a:p>
            <a:pPr rtl="0"/>
            <a:fld id="{9D515F0A-23BA-4FD6-9B05-ED7D67B84540}" type="slidenum">
              <a:rPr/>
              <a:pPr/>
              <a:t>17</a:t>
            </a:fld>
            <a:endParaRPr/>
          </a:p>
        </p:txBody>
      </p:sp>
      <p:sp>
        <p:nvSpPr>
          <p:cNvPr id="3" name="Content Placeholder 2">
            <a:extLst>
              <a:ext uri="{FF2B5EF4-FFF2-40B4-BE49-F238E27FC236}">
                <a16:creationId xmlns:a16="http://schemas.microsoft.com/office/drawing/2014/main" id="{BA8EDCF3-3ECD-7950-3A5F-DDF12AB92D0C}"/>
              </a:ext>
            </a:extLst>
          </p:cNvPr>
          <p:cNvSpPr>
            <a:spLocks noGrp="1"/>
          </p:cNvSpPr>
          <p:nvPr>
            <p:ph idx="4294967295"/>
          </p:nvPr>
        </p:nvSpPr>
        <p:spPr>
          <a:xfrm>
            <a:off x="709864" y="2066255"/>
            <a:ext cx="6168775" cy="3660775"/>
          </a:xfrm>
          <a:prstGeom prst="rect">
            <a:avLst/>
          </a:prstGeom>
        </p:spPr>
        <p:txBody>
          <a:bodyPr/>
          <a:lstStyle/>
          <a:p>
            <a:pPr rtl="0"/>
            <a:r>
              <a:rPr lang="es-MX" dirty="0"/>
              <a:t>El enfoque ha sido en la gobernanza </a:t>
            </a:r>
            <a:br>
              <a:rPr lang="es-MX" dirty="0"/>
            </a:br>
            <a:r>
              <a:rPr lang="es-MX" dirty="0"/>
              <a:t>y la supervisión</a:t>
            </a:r>
          </a:p>
          <a:p>
            <a:pPr rtl="0"/>
            <a:r>
              <a:rPr lang="es-MX" dirty="0"/>
              <a:t>El enfoque a futuro se centra en:</a:t>
            </a:r>
          </a:p>
          <a:p>
            <a:pPr lvl="1" rtl="0"/>
            <a:r>
              <a:rPr lang="es-MX" dirty="0"/>
              <a:t>Probar cómo se configuran las aplicaciones de IA</a:t>
            </a:r>
          </a:p>
          <a:p>
            <a:pPr lvl="1" rtl="0"/>
            <a:r>
              <a:rPr lang="es-MX" dirty="0"/>
              <a:t>Probar directamente los resultados de la IA </a:t>
            </a:r>
          </a:p>
        </p:txBody>
      </p:sp>
      <p:sp>
        <p:nvSpPr>
          <p:cNvPr id="2" name="Title 1">
            <a:extLst>
              <a:ext uri="{FF2B5EF4-FFF2-40B4-BE49-F238E27FC236}">
                <a16:creationId xmlns:a16="http://schemas.microsoft.com/office/drawing/2014/main" id="{E705BBC5-A7DA-C7F6-BD26-A1F41C790817}"/>
              </a:ext>
            </a:extLst>
          </p:cNvPr>
          <p:cNvSpPr>
            <a:spLocks noGrp="1"/>
          </p:cNvSpPr>
          <p:nvPr>
            <p:ph type="title"/>
          </p:nvPr>
        </p:nvSpPr>
        <p:spPr>
          <a:xfrm>
            <a:off x="709864" y="365125"/>
            <a:ext cx="8429090" cy="1325563"/>
          </a:xfrm>
          <a:prstGeom prst="rect">
            <a:avLst/>
          </a:prstGeom>
        </p:spPr>
        <p:txBody>
          <a:bodyPr/>
          <a:lstStyle/>
          <a:p>
            <a:pPr rtl="0"/>
            <a:r>
              <a:rPr lang="es-MX" dirty="0"/>
              <a:t>Las auditorías de la IA han </a:t>
            </a:r>
            <a:br>
              <a:rPr lang="es-MX" dirty="0"/>
            </a:br>
            <a:r>
              <a:rPr lang="es-MX" dirty="0"/>
              <a:t>sido limitadas.</a:t>
            </a:r>
          </a:p>
        </p:txBody>
      </p:sp>
    </p:spTree>
    <p:extLst>
      <p:ext uri="{BB962C8B-B14F-4D97-AF65-F5344CB8AC3E}">
        <p14:creationId xmlns:p14="http://schemas.microsoft.com/office/powerpoint/2010/main" val="3506076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503A8-2FC6-5E7C-1122-0CE0B01F7EE2}"/>
            </a:ext>
          </a:extLst>
        </p:cNvPr>
        <p:cNvGrpSpPr/>
        <p:nvPr/>
      </p:nvGrpSpPr>
      <p:grpSpPr>
        <a:xfrm>
          <a:off x="0" y="0"/>
          <a:ext cx="0" cy="0"/>
          <a:chOff x="0" y="0"/>
          <a:chExt cx="0" cy="0"/>
        </a:xfrm>
      </p:grpSpPr>
      <p:pic>
        <p:nvPicPr>
          <p:cNvPr id="6" name="Picture 5" descr="A person typing on a computer&#10;&#10;AI-generated content may be incorrect.">
            <a:extLst>
              <a:ext uri="{FF2B5EF4-FFF2-40B4-BE49-F238E27FC236}">
                <a16:creationId xmlns:a16="http://schemas.microsoft.com/office/drawing/2014/main" id="{9F2545C3-D637-F8D5-5CA6-80CB0FA6AE8A}"/>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l="-271"/>
          <a:stretch>
            <a:fillRect/>
          </a:stretch>
        </p:blipFill>
        <p:spPr>
          <a:xfrm>
            <a:off x="4434403" y="1676400"/>
            <a:ext cx="7756477" cy="5181600"/>
          </a:xfrm>
          <a:prstGeom prst="rect">
            <a:avLst/>
          </a:prstGeom>
        </p:spPr>
      </p:pic>
      <p:pic>
        <p:nvPicPr>
          <p:cNvPr id="4" name="Imagen 40">
            <a:extLst>
              <a:ext uri="{FF2B5EF4-FFF2-40B4-BE49-F238E27FC236}">
                <a16:creationId xmlns:a16="http://schemas.microsoft.com/office/drawing/2014/main" id="{97E7D21F-8B73-AC2A-F718-B7AFE39645D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5181599"/>
            <a:ext cx="4475347" cy="1702496"/>
          </a:xfrm>
          <a:prstGeom prst="rect">
            <a:avLst/>
          </a:prstGeom>
        </p:spPr>
      </p:pic>
      <p:sp>
        <p:nvSpPr>
          <p:cNvPr id="3" name="Rectangle 2">
            <a:extLst>
              <a:ext uri="{FF2B5EF4-FFF2-40B4-BE49-F238E27FC236}">
                <a16:creationId xmlns:a16="http://schemas.microsoft.com/office/drawing/2014/main" id="{42466818-287C-04FB-F3EF-7A4E003B8938}"/>
              </a:ext>
            </a:extLst>
          </p:cNvPr>
          <p:cNvSpPr/>
          <p:nvPr/>
        </p:nvSpPr>
        <p:spPr>
          <a:xfrm>
            <a:off x="1" y="1676400"/>
            <a:ext cx="7652083" cy="3505199"/>
          </a:xfrm>
          <a:prstGeom prst="rect">
            <a:avLst/>
          </a:prstGeom>
          <a:solidFill>
            <a:srgbClr val="E4EF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E6F097EB-8907-0146-42D6-6C5E4124938D}"/>
              </a:ext>
            </a:extLst>
          </p:cNvPr>
          <p:cNvSpPr>
            <a:spLocks noGrp="1"/>
          </p:cNvSpPr>
          <p:nvPr>
            <p:ph type="title"/>
          </p:nvPr>
        </p:nvSpPr>
        <p:spPr>
          <a:xfrm>
            <a:off x="1941092" y="2486525"/>
            <a:ext cx="3769895" cy="1799600"/>
          </a:xfrm>
        </p:spPr>
        <p:txBody>
          <a:bodyPr>
            <a:noAutofit/>
          </a:bodyPr>
          <a:lstStyle/>
          <a:p>
            <a:pPr rtl="0"/>
            <a:r>
              <a:rPr lang="es-MX" dirty="0"/>
              <a:t>Reflexiones finales</a:t>
            </a:r>
          </a:p>
        </p:txBody>
      </p:sp>
      <p:sp>
        <p:nvSpPr>
          <p:cNvPr id="2" name="Slide Number Placeholder 26">
            <a:extLst>
              <a:ext uri="{FF2B5EF4-FFF2-40B4-BE49-F238E27FC236}">
                <a16:creationId xmlns:a16="http://schemas.microsoft.com/office/drawing/2014/main" id="{3EC3AD5D-9CE0-497F-18EA-47360B0B26B6}"/>
              </a:ext>
            </a:extLst>
          </p:cNvPr>
          <p:cNvSpPr>
            <a:spLocks noGrp="1"/>
          </p:cNvSpPr>
          <p:nvPr>
            <p:ph type="sldNum" sz="quarter" idx="12"/>
          </p:nvPr>
        </p:nvSpPr>
        <p:spPr>
          <a:xfrm>
            <a:off x="11529696" y="6407945"/>
            <a:ext cx="487680" cy="365125"/>
          </a:xfrm>
          <a:prstGeom prst="rect">
            <a:avLst/>
          </a:prstGeom>
        </p:spPr>
        <p:txBody>
          <a:bodyPr/>
          <a:lstStyle>
            <a:lvl1pPr algn="r">
              <a:defRPr sz="1100">
                <a:solidFill>
                  <a:schemeClr val="tx1">
                    <a:lumMod val="75000"/>
                    <a:lumOff val="25000"/>
                  </a:schemeClr>
                </a:solidFill>
                <a:latin typeface="Aptos" panose="020B0004020202020204" pitchFamily="34" charset="0"/>
                <a:cs typeface="Calibri" panose="020F0502020204030204" pitchFamily="34" charset="0"/>
              </a:defRPr>
            </a:lvl1pPr>
            <a:extLst/>
          </a:lstStyle>
          <a:p>
            <a:pPr rtl="0"/>
            <a:fld id="{9D515F0A-23BA-4FD6-9B05-ED7D67B84540}" type="slidenum">
              <a:rPr>
                <a:solidFill>
                  <a:schemeClr val="bg1"/>
                </a:solidFill>
              </a:rPr>
              <a:pPr/>
              <a:t>18</a:t>
            </a:fld>
            <a:endParaRPr>
              <a:solidFill>
                <a:schemeClr val="bg1"/>
              </a:solidFill>
            </a:endParaRPr>
          </a:p>
        </p:txBody>
      </p:sp>
    </p:spTree>
    <p:extLst>
      <p:ext uri="{BB962C8B-B14F-4D97-AF65-F5344CB8AC3E}">
        <p14:creationId xmlns:p14="http://schemas.microsoft.com/office/powerpoint/2010/main" val="599488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105E6-6286-B1C8-DC05-C5C4F9FB827C}"/>
            </a:ext>
          </a:extLst>
        </p:cNvPr>
        <p:cNvGrpSpPr/>
        <p:nvPr/>
      </p:nvGrpSpPr>
      <p:grpSpPr>
        <a:xfrm>
          <a:off x="0" y="0"/>
          <a:ext cx="0" cy="0"/>
          <a:chOff x="0" y="0"/>
          <a:chExt cx="0" cy="0"/>
        </a:xfrm>
      </p:grpSpPr>
      <p:pic>
        <p:nvPicPr>
          <p:cNvPr id="4" name="Imagen 40">
            <a:extLst>
              <a:ext uri="{FF2B5EF4-FFF2-40B4-BE49-F238E27FC236}">
                <a16:creationId xmlns:a16="http://schemas.microsoft.com/office/drawing/2014/main" id="{2898175D-6F47-341C-2AD0-61C1BDFF9DA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21" y="5935576"/>
            <a:ext cx="12190880" cy="922424"/>
          </a:xfrm>
          <a:prstGeom prst="rect">
            <a:avLst/>
          </a:prstGeom>
        </p:spPr>
      </p:pic>
      <p:sp>
        <p:nvSpPr>
          <p:cNvPr id="2" name="Title 1">
            <a:extLst>
              <a:ext uri="{FF2B5EF4-FFF2-40B4-BE49-F238E27FC236}">
                <a16:creationId xmlns:a16="http://schemas.microsoft.com/office/drawing/2014/main" id="{BCA78817-AFA7-6C3A-1589-B61AD22FE190}"/>
              </a:ext>
            </a:extLst>
          </p:cNvPr>
          <p:cNvSpPr>
            <a:spLocks noGrp="1"/>
          </p:cNvSpPr>
          <p:nvPr>
            <p:ph type="title"/>
          </p:nvPr>
        </p:nvSpPr>
        <p:spPr>
          <a:xfrm>
            <a:off x="626724" y="365125"/>
            <a:ext cx="8640566" cy="1325563"/>
          </a:xfrm>
          <a:prstGeom prst="rect">
            <a:avLst/>
          </a:prstGeom>
        </p:spPr>
        <p:txBody>
          <a:bodyPr/>
          <a:lstStyle/>
          <a:p>
            <a:pPr rtl="0"/>
            <a:r>
              <a:rPr lang="es-MX" dirty="0"/>
              <a:t>La IA generativa frente </a:t>
            </a:r>
            <a:br>
              <a:rPr lang="es-MX" dirty="0"/>
            </a:br>
            <a:r>
              <a:rPr lang="es-MX" dirty="0"/>
              <a:t>al desempeño humano</a:t>
            </a:r>
          </a:p>
        </p:txBody>
      </p:sp>
      <p:pic>
        <p:nvPicPr>
          <p:cNvPr id="5" name="Content Placeholder 4" descr="Text, letter&#10;&#10;AI-generated content may be incorrect.">
            <a:extLst>
              <a:ext uri="{FF2B5EF4-FFF2-40B4-BE49-F238E27FC236}">
                <a16:creationId xmlns:a16="http://schemas.microsoft.com/office/drawing/2014/main" id="{710C802F-AEAB-348E-3523-687A000DAF44}"/>
              </a:ext>
            </a:extLst>
          </p:cNvPr>
          <p:cNvPicPr>
            <a:picLocks noGrp="1" noChangeAspect="1"/>
          </p:cNvPicPr>
          <p:nvPr>
            <p:ph idx="4294967295"/>
          </p:nvPr>
        </p:nvPicPr>
        <p:blipFill>
          <a:blip r:embed="rId4">
            <a:extLst>
              <a:ext uri="{28A0092B-C50C-407E-A947-70E740481C1C}">
                <a14:useLocalDpi xmlns:a14="http://schemas.microsoft.com/office/drawing/2010/main"/>
              </a:ext>
            </a:extLst>
          </a:blip>
          <a:stretch>
            <a:fillRect/>
          </a:stretch>
        </p:blipFill>
        <p:spPr>
          <a:xfrm>
            <a:off x="622993" y="1664556"/>
            <a:ext cx="5737824" cy="4579046"/>
          </a:xfrm>
          <a:prstGeom prst="rect">
            <a:avLst/>
          </a:prstGeom>
        </p:spPr>
      </p:pic>
      <p:sp>
        <p:nvSpPr>
          <p:cNvPr id="13" name="TextBox 12">
            <a:extLst>
              <a:ext uri="{FF2B5EF4-FFF2-40B4-BE49-F238E27FC236}">
                <a16:creationId xmlns:a16="http://schemas.microsoft.com/office/drawing/2014/main" id="{648F7528-74A9-1120-DCA4-B6CFF5F7601D}"/>
              </a:ext>
            </a:extLst>
          </p:cNvPr>
          <p:cNvSpPr txBox="1"/>
          <p:nvPr/>
        </p:nvSpPr>
        <p:spPr>
          <a:xfrm>
            <a:off x="411874" y="6410428"/>
            <a:ext cx="10368337" cy="369332"/>
          </a:xfrm>
          <a:prstGeom prst="rect">
            <a:avLst/>
          </a:prstGeom>
          <a:noFill/>
        </p:spPr>
        <p:txBody>
          <a:bodyPr wrap="square">
            <a:spAutoFit/>
          </a:bodyPr>
          <a:lstStyle/>
          <a:p>
            <a:pPr rtl="0"/>
            <a:r>
              <a:rPr lang="es-MX">
                <a:hlinkClick r:id="rId5"/>
              </a:rPr>
              <a:t>https://openai.com/index/gdpval/</a:t>
            </a:r>
          </a:p>
        </p:txBody>
      </p:sp>
      <p:sp>
        <p:nvSpPr>
          <p:cNvPr id="3" name="Slide Number Placeholder 26">
            <a:extLst>
              <a:ext uri="{FF2B5EF4-FFF2-40B4-BE49-F238E27FC236}">
                <a16:creationId xmlns:a16="http://schemas.microsoft.com/office/drawing/2014/main" id="{6EDA483C-F265-D733-DB6A-007DAE1FC07C}"/>
              </a:ext>
            </a:extLst>
          </p:cNvPr>
          <p:cNvSpPr>
            <a:spLocks noGrp="1"/>
          </p:cNvSpPr>
          <p:nvPr>
            <p:ph type="sldNum" sz="quarter" idx="12"/>
          </p:nvPr>
        </p:nvSpPr>
        <p:spPr>
          <a:xfrm>
            <a:off x="11529696" y="6407945"/>
            <a:ext cx="487680" cy="365125"/>
          </a:xfrm>
          <a:prstGeom prst="rect">
            <a:avLst/>
          </a:prstGeom>
        </p:spPr>
        <p:txBody>
          <a:bodyPr/>
          <a:lstStyle>
            <a:lvl1pPr algn="r">
              <a:defRPr sz="1100">
                <a:solidFill>
                  <a:schemeClr val="tx1">
                    <a:lumMod val="75000"/>
                    <a:lumOff val="25000"/>
                  </a:schemeClr>
                </a:solidFill>
                <a:latin typeface="Aptos" panose="020B0004020202020204" pitchFamily="34" charset="0"/>
                <a:cs typeface="Calibri" panose="020F0502020204030204" pitchFamily="34" charset="0"/>
              </a:defRPr>
            </a:lvl1pPr>
            <a:extLst/>
          </a:lstStyle>
          <a:p>
            <a:pPr rtl="0"/>
            <a:fld id="{9D515F0A-23BA-4FD6-9B05-ED7D67B84540}" type="slidenum">
              <a:rPr/>
              <a:pPr/>
              <a:t>19</a:t>
            </a:fld>
            <a:endParaRPr/>
          </a:p>
        </p:txBody>
      </p:sp>
      <p:pic>
        <p:nvPicPr>
          <p:cNvPr id="8" name="Imagen 7">
            <a:extLst>
              <a:ext uri="{FF2B5EF4-FFF2-40B4-BE49-F238E27FC236}">
                <a16:creationId xmlns:a16="http://schemas.microsoft.com/office/drawing/2014/main" id="{2FC7D5FA-12D4-DEE5-869C-1D680490D6DB}"/>
              </a:ext>
            </a:extLst>
          </p:cNvPr>
          <p:cNvPicPr>
            <a:picLocks noChangeAspect="1"/>
          </p:cNvPicPr>
          <p:nvPr/>
        </p:nvPicPr>
        <p:blipFill>
          <a:blip r:embed="rId6"/>
          <a:stretch>
            <a:fillRect/>
          </a:stretch>
        </p:blipFill>
        <p:spPr>
          <a:xfrm>
            <a:off x="7153379" y="1643962"/>
            <a:ext cx="3979151" cy="4977638"/>
          </a:xfrm>
          <a:prstGeom prst="rect">
            <a:avLst/>
          </a:prstGeom>
        </p:spPr>
      </p:pic>
    </p:spTree>
    <p:extLst>
      <p:ext uri="{BB962C8B-B14F-4D97-AF65-F5344CB8AC3E}">
        <p14:creationId xmlns:p14="http://schemas.microsoft.com/office/powerpoint/2010/main" val="45435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26249-6614-C3FC-E3A3-24697C2B1D51}"/>
            </a:ext>
          </a:extLst>
        </p:cNvPr>
        <p:cNvGrpSpPr/>
        <p:nvPr/>
      </p:nvGrpSpPr>
      <p:grpSpPr>
        <a:xfrm>
          <a:off x="0" y="0"/>
          <a:ext cx="0" cy="0"/>
          <a:chOff x="0" y="0"/>
          <a:chExt cx="0" cy="0"/>
        </a:xfrm>
      </p:grpSpPr>
      <p:pic>
        <p:nvPicPr>
          <p:cNvPr id="15" name="Picture 14" descr="Close-up of hands on a touchscreen device&#10;&#10;AI-generated content may be incorrect.">
            <a:extLst>
              <a:ext uri="{FF2B5EF4-FFF2-40B4-BE49-F238E27FC236}">
                <a16:creationId xmlns:a16="http://schemas.microsoft.com/office/drawing/2014/main" id="{BA0BF25E-7498-2C6B-AF1E-38C29D6DC3DA}"/>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8598567" y="1684420"/>
            <a:ext cx="3593433" cy="5173579"/>
          </a:xfrm>
          <a:prstGeom prst="rect">
            <a:avLst/>
          </a:prstGeom>
        </p:spPr>
      </p:pic>
      <p:pic>
        <p:nvPicPr>
          <p:cNvPr id="6" name="Imagen 40">
            <a:extLst>
              <a:ext uri="{FF2B5EF4-FFF2-40B4-BE49-F238E27FC236}">
                <a16:creationId xmlns:a16="http://schemas.microsoft.com/office/drawing/2014/main" id="{E360DA83-D545-B7FF-0B6F-2387659D275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598567" y="6005015"/>
            <a:ext cx="3593434" cy="852985"/>
          </a:xfrm>
          <a:prstGeom prst="rect">
            <a:avLst/>
          </a:prstGeom>
        </p:spPr>
      </p:pic>
      <p:sp>
        <p:nvSpPr>
          <p:cNvPr id="10" name="Slide Number Placeholder 9">
            <a:extLst>
              <a:ext uri="{FF2B5EF4-FFF2-40B4-BE49-F238E27FC236}">
                <a16:creationId xmlns:a16="http://schemas.microsoft.com/office/drawing/2014/main" id="{9057048B-19AB-FDB2-167E-9200ECF2A4F2}"/>
              </a:ext>
            </a:extLst>
          </p:cNvPr>
          <p:cNvSpPr>
            <a:spLocks noGrp="1"/>
          </p:cNvSpPr>
          <p:nvPr>
            <p:ph type="sldNum" sz="quarter" idx="12"/>
          </p:nvPr>
        </p:nvSpPr>
        <p:spPr>
          <a:xfrm>
            <a:off x="11529696" y="6407945"/>
            <a:ext cx="487680" cy="365125"/>
          </a:xfrm>
        </p:spPr>
        <p:txBody>
          <a:bodyPr/>
          <a:lstStyle/>
          <a:p>
            <a:pPr rtl="0"/>
            <a:fld id="{330EA680-D336-4FF7-8B7A-9848BB0A1C32}" type="slidenum">
              <a:rPr/>
              <a:pPr/>
              <a:t>2</a:t>
            </a:fld>
            <a:endParaRPr/>
          </a:p>
        </p:txBody>
      </p:sp>
      <p:sp>
        <p:nvSpPr>
          <p:cNvPr id="3" name="Content Placeholder 2">
            <a:extLst>
              <a:ext uri="{FF2B5EF4-FFF2-40B4-BE49-F238E27FC236}">
                <a16:creationId xmlns:a16="http://schemas.microsoft.com/office/drawing/2014/main" id="{AA5433D8-D5FE-EC12-F2C2-C786EBF4B6D2}"/>
              </a:ext>
            </a:extLst>
          </p:cNvPr>
          <p:cNvSpPr>
            <a:spLocks noGrp="1"/>
          </p:cNvSpPr>
          <p:nvPr>
            <p:ph idx="1"/>
          </p:nvPr>
        </p:nvSpPr>
        <p:spPr>
          <a:xfrm>
            <a:off x="597570" y="2306638"/>
            <a:ext cx="7102641" cy="3613150"/>
          </a:xfrm>
        </p:spPr>
        <p:txBody>
          <a:bodyPr/>
          <a:lstStyle/>
          <a:p>
            <a:pPr rtl="0"/>
            <a:r>
              <a:rPr lang="es-MX" dirty="0"/>
              <a:t>Evaluación general de la adopción de la </a:t>
            </a:r>
            <a:br>
              <a:rPr lang="es-MX" dirty="0"/>
            </a:br>
            <a:r>
              <a:rPr lang="es-MX" dirty="0"/>
              <a:t>IA generativa</a:t>
            </a:r>
          </a:p>
          <a:p>
            <a:pPr rtl="0"/>
            <a:r>
              <a:rPr lang="es-MX" dirty="0"/>
              <a:t>Usos actuales de la IA generativa</a:t>
            </a:r>
          </a:p>
          <a:p>
            <a:pPr rtl="0"/>
            <a:r>
              <a:rPr lang="es-MX" dirty="0"/>
              <a:t>Problemas que limitan el adoptar la IA generativa</a:t>
            </a:r>
          </a:p>
          <a:p>
            <a:pPr rtl="0"/>
            <a:r>
              <a:rPr lang="es-MX" dirty="0"/>
              <a:t>Auditoría de aplicaciones de IA</a:t>
            </a:r>
          </a:p>
          <a:p>
            <a:pPr rtl="0"/>
            <a:r>
              <a:rPr lang="es-MX" dirty="0"/>
              <a:t>Reflexiones finales</a:t>
            </a:r>
          </a:p>
        </p:txBody>
      </p:sp>
      <p:sp>
        <p:nvSpPr>
          <p:cNvPr id="2" name="Title 1">
            <a:extLst>
              <a:ext uri="{FF2B5EF4-FFF2-40B4-BE49-F238E27FC236}">
                <a16:creationId xmlns:a16="http://schemas.microsoft.com/office/drawing/2014/main" id="{928984CB-CC39-5F0A-E01F-CD16B02111F0}"/>
              </a:ext>
            </a:extLst>
          </p:cNvPr>
          <p:cNvSpPr>
            <a:spLocks noGrp="1"/>
          </p:cNvSpPr>
          <p:nvPr>
            <p:ph type="title"/>
          </p:nvPr>
        </p:nvSpPr>
        <p:spPr>
          <a:xfrm>
            <a:off x="597570" y="525463"/>
            <a:ext cx="7102641" cy="1325562"/>
          </a:xfrm>
        </p:spPr>
        <p:txBody>
          <a:bodyPr/>
          <a:lstStyle/>
          <a:p>
            <a:pPr rtl="0"/>
            <a:r>
              <a:rPr lang="es-MX" dirty="0"/>
              <a:t>Temario de la presentación</a:t>
            </a:r>
          </a:p>
        </p:txBody>
      </p:sp>
      <p:sp>
        <p:nvSpPr>
          <p:cNvPr id="17" name="Rectangle 16">
            <a:extLst>
              <a:ext uri="{FF2B5EF4-FFF2-40B4-BE49-F238E27FC236}">
                <a16:creationId xmlns:a16="http://schemas.microsoft.com/office/drawing/2014/main" id="{FA5AE0F8-CA38-8D9F-86C9-A0CD5DF9E522}"/>
              </a:ext>
            </a:extLst>
          </p:cNvPr>
          <p:cNvSpPr/>
          <p:nvPr/>
        </p:nvSpPr>
        <p:spPr>
          <a:xfrm rot="16200000">
            <a:off x="12442658" y="1128961"/>
            <a:ext cx="6027821" cy="3769891"/>
          </a:xfrm>
          <a:prstGeom prst="rect">
            <a:avLst/>
          </a:prstGeom>
          <a:gradFill>
            <a:gsLst>
              <a:gs pos="100000">
                <a:schemeClr val="accent1">
                  <a:lumMod val="5000"/>
                  <a:lumOff val="95000"/>
                  <a:alpha val="0"/>
                </a:schemeClr>
              </a:gs>
              <a:gs pos="23000">
                <a:schemeClr val="bg1"/>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1222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001E8-C76A-C7BA-6C79-4F71FA5313E7}"/>
            </a:ext>
          </a:extLst>
        </p:cNvPr>
        <p:cNvGrpSpPr/>
        <p:nvPr/>
      </p:nvGrpSpPr>
      <p:grpSpPr>
        <a:xfrm>
          <a:off x="0" y="0"/>
          <a:ext cx="0" cy="0"/>
          <a:chOff x="0" y="0"/>
          <a:chExt cx="0" cy="0"/>
        </a:xfrm>
      </p:grpSpPr>
      <p:pic>
        <p:nvPicPr>
          <p:cNvPr id="4" name="Imagen 40">
            <a:extLst>
              <a:ext uri="{FF2B5EF4-FFF2-40B4-BE49-F238E27FC236}">
                <a16:creationId xmlns:a16="http://schemas.microsoft.com/office/drawing/2014/main" id="{8628A0F8-03CD-EF59-C4C5-70BF0A5A15B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21" y="5935576"/>
            <a:ext cx="12190880" cy="922424"/>
          </a:xfrm>
          <a:prstGeom prst="rect">
            <a:avLst/>
          </a:prstGeom>
        </p:spPr>
      </p:pic>
      <p:sp>
        <p:nvSpPr>
          <p:cNvPr id="2" name="Title 1">
            <a:extLst>
              <a:ext uri="{FF2B5EF4-FFF2-40B4-BE49-F238E27FC236}">
                <a16:creationId xmlns:a16="http://schemas.microsoft.com/office/drawing/2014/main" id="{7EE94688-47E8-7059-0865-08541F9E941B}"/>
              </a:ext>
            </a:extLst>
          </p:cNvPr>
          <p:cNvSpPr>
            <a:spLocks noGrp="1"/>
          </p:cNvSpPr>
          <p:nvPr>
            <p:ph type="title"/>
          </p:nvPr>
        </p:nvSpPr>
        <p:spPr>
          <a:xfrm>
            <a:off x="661738" y="365125"/>
            <a:ext cx="8429090" cy="1325563"/>
          </a:xfrm>
          <a:prstGeom prst="rect">
            <a:avLst/>
          </a:prstGeom>
        </p:spPr>
        <p:txBody>
          <a:bodyPr/>
          <a:lstStyle/>
          <a:p>
            <a:pPr rtl="0"/>
            <a:r>
              <a:rPr lang="es-MX"/>
              <a:t>Los desarrolladores de software están en problemas </a:t>
            </a:r>
          </a:p>
        </p:txBody>
      </p:sp>
      <p:sp>
        <p:nvSpPr>
          <p:cNvPr id="3" name="Slide Number Placeholder 26">
            <a:extLst>
              <a:ext uri="{FF2B5EF4-FFF2-40B4-BE49-F238E27FC236}">
                <a16:creationId xmlns:a16="http://schemas.microsoft.com/office/drawing/2014/main" id="{35DEEC7D-73D7-821B-55B6-DB7CFE343A8C}"/>
              </a:ext>
            </a:extLst>
          </p:cNvPr>
          <p:cNvSpPr>
            <a:spLocks noGrp="1"/>
          </p:cNvSpPr>
          <p:nvPr>
            <p:ph type="sldNum" sz="quarter" idx="12"/>
          </p:nvPr>
        </p:nvSpPr>
        <p:spPr>
          <a:xfrm>
            <a:off x="11529696" y="6407945"/>
            <a:ext cx="487680" cy="365125"/>
          </a:xfrm>
          <a:prstGeom prst="rect">
            <a:avLst/>
          </a:prstGeom>
        </p:spPr>
        <p:txBody>
          <a:bodyPr/>
          <a:lstStyle>
            <a:lvl1pPr algn="r">
              <a:defRPr sz="1100">
                <a:solidFill>
                  <a:schemeClr val="tx1">
                    <a:lumMod val="75000"/>
                    <a:lumOff val="25000"/>
                  </a:schemeClr>
                </a:solidFill>
                <a:latin typeface="Aptos" panose="020B0004020202020204" pitchFamily="34" charset="0"/>
                <a:cs typeface="Calibri" panose="020F0502020204030204" pitchFamily="34" charset="0"/>
              </a:defRPr>
            </a:lvl1pPr>
            <a:extLst/>
          </a:lstStyle>
          <a:p>
            <a:pPr rtl="0"/>
            <a:fld id="{9D515F0A-23BA-4FD6-9B05-ED7D67B84540}" type="slidenum">
              <a:rPr/>
              <a:pPr/>
              <a:t>20</a:t>
            </a:fld>
            <a:endParaRPr/>
          </a:p>
        </p:txBody>
      </p:sp>
      <p:pic>
        <p:nvPicPr>
          <p:cNvPr id="9" name="Imagen 8">
            <a:extLst>
              <a:ext uri="{FF2B5EF4-FFF2-40B4-BE49-F238E27FC236}">
                <a16:creationId xmlns:a16="http://schemas.microsoft.com/office/drawing/2014/main" id="{B0E103E1-59F7-435B-5298-58073CAE6506}"/>
              </a:ext>
            </a:extLst>
          </p:cNvPr>
          <p:cNvPicPr>
            <a:picLocks noChangeAspect="1"/>
          </p:cNvPicPr>
          <p:nvPr/>
        </p:nvPicPr>
        <p:blipFill>
          <a:blip r:embed="rId4"/>
          <a:stretch>
            <a:fillRect/>
          </a:stretch>
        </p:blipFill>
        <p:spPr>
          <a:xfrm>
            <a:off x="2609720" y="1923586"/>
            <a:ext cx="6439182" cy="3655462"/>
          </a:xfrm>
          <a:prstGeom prst="rect">
            <a:avLst/>
          </a:prstGeom>
        </p:spPr>
      </p:pic>
    </p:spTree>
    <p:extLst>
      <p:ext uri="{BB962C8B-B14F-4D97-AF65-F5344CB8AC3E}">
        <p14:creationId xmlns:p14="http://schemas.microsoft.com/office/powerpoint/2010/main" val="2969411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66637-BC85-8E84-6601-2A3CB3D52E7B}"/>
            </a:ext>
          </a:extLst>
        </p:cNvPr>
        <p:cNvGrpSpPr/>
        <p:nvPr/>
      </p:nvGrpSpPr>
      <p:grpSpPr>
        <a:xfrm>
          <a:off x="0" y="0"/>
          <a:ext cx="0" cy="0"/>
          <a:chOff x="0" y="0"/>
          <a:chExt cx="0" cy="0"/>
        </a:xfrm>
      </p:grpSpPr>
      <p:pic>
        <p:nvPicPr>
          <p:cNvPr id="4" name="Imagen 40">
            <a:extLst>
              <a:ext uri="{FF2B5EF4-FFF2-40B4-BE49-F238E27FC236}">
                <a16:creationId xmlns:a16="http://schemas.microsoft.com/office/drawing/2014/main" id="{3127383E-B630-8812-7DEE-B2387303BE4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21" y="5935576"/>
            <a:ext cx="12190880" cy="922424"/>
          </a:xfrm>
          <a:prstGeom prst="rect">
            <a:avLst/>
          </a:prstGeom>
        </p:spPr>
      </p:pic>
      <p:sp>
        <p:nvSpPr>
          <p:cNvPr id="2" name="Title 1">
            <a:extLst>
              <a:ext uri="{FF2B5EF4-FFF2-40B4-BE49-F238E27FC236}">
                <a16:creationId xmlns:a16="http://schemas.microsoft.com/office/drawing/2014/main" id="{1F762872-9425-BD7D-BA60-649A0AD6ECFB}"/>
              </a:ext>
            </a:extLst>
          </p:cNvPr>
          <p:cNvSpPr>
            <a:spLocks noGrp="1"/>
          </p:cNvSpPr>
          <p:nvPr>
            <p:ph type="title"/>
          </p:nvPr>
        </p:nvSpPr>
        <p:spPr>
          <a:xfrm>
            <a:off x="838200" y="477420"/>
            <a:ext cx="8429090" cy="1011866"/>
          </a:xfrm>
          <a:prstGeom prst="rect">
            <a:avLst/>
          </a:prstGeom>
        </p:spPr>
        <p:txBody>
          <a:bodyPr/>
          <a:lstStyle/>
          <a:p>
            <a:pPr rtl="0"/>
            <a:r>
              <a:rPr lang="es-MX"/>
              <a:t>Estamos a salvo, por ahora</a:t>
            </a:r>
          </a:p>
        </p:txBody>
      </p:sp>
      <p:sp>
        <p:nvSpPr>
          <p:cNvPr id="3" name="Slide Number Placeholder 26">
            <a:extLst>
              <a:ext uri="{FF2B5EF4-FFF2-40B4-BE49-F238E27FC236}">
                <a16:creationId xmlns:a16="http://schemas.microsoft.com/office/drawing/2014/main" id="{7FD54811-7334-E1DE-3EC2-CA16FAED1991}"/>
              </a:ext>
            </a:extLst>
          </p:cNvPr>
          <p:cNvSpPr>
            <a:spLocks noGrp="1"/>
          </p:cNvSpPr>
          <p:nvPr>
            <p:ph type="sldNum" sz="quarter" idx="12"/>
          </p:nvPr>
        </p:nvSpPr>
        <p:spPr>
          <a:xfrm>
            <a:off x="11529696" y="6407945"/>
            <a:ext cx="487680" cy="365125"/>
          </a:xfrm>
          <a:prstGeom prst="rect">
            <a:avLst/>
          </a:prstGeom>
        </p:spPr>
        <p:txBody>
          <a:bodyPr/>
          <a:lstStyle>
            <a:lvl1pPr algn="r">
              <a:defRPr sz="1100">
                <a:solidFill>
                  <a:schemeClr val="tx1">
                    <a:lumMod val="75000"/>
                    <a:lumOff val="25000"/>
                  </a:schemeClr>
                </a:solidFill>
                <a:latin typeface="Aptos" panose="020B0004020202020204" pitchFamily="34" charset="0"/>
                <a:cs typeface="Calibri" panose="020F0502020204030204" pitchFamily="34" charset="0"/>
              </a:defRPr>
            </a:lvl1pPr>
            <a:extLst/>
          </a:lstStyle>
          <a:p>
            <a:pPr rtl="0"/>
            <a:fld id="{9D515F0A-23BA-4FD6-9B05-ED7D67B84540}" type="slidenum">
              <a:rPr/>
              <a:pPr/>
              <a:t>21</a:t>
            </a:fld>
            <a:endParaRPr/>
          </a:p>
        </p:txBody>
      </p:sp>
      <p:pic>
        <p:nvPicPr>
          <p:cNvPr id="9" name="Imagen 8">
            <a:extLst>
              <a:ext uri="{FF2B5EF4-FFF2-40B4-BE49-F238E27FC236}">
                <a16:creationId xmlns:a16="http://schemas.microsoft.com/office/drawing/2014/main" id="{B9FF972D-54CC-CB3E-724D-992D258A6D5F}"/>
              </a:ext>
            </a:extLst>
          </p:cNvPr>
          <p:cNvPicPr>
            <a:picLocks noChangeAspect="1"/>
          </p:cNvPicPr>
          <p:nvPr/>
        </p:nvPicPr>
        <p:blipFill>
          <a:blip r:embed="rId4"/>
          <a:stretch>
            <a:fillRect/>
          </a:stretch>
        </p:blipFill>
        <p:spPr>
          <a:xfrm>
            <a:off x="2560863" y="1947262"/>
            <a:ext cx="6521791" cy="3726738"/>
          </a:xfrm>
          <a:prstGeom prst="rect">
            <a:avLst/>
          </a:prstGeom>
        </p:spPr>
      </p:pic>
    </p:spTree>
    <p:extLst>
      <p:ext uri="{BB962C8B-B14F-4D97-AF65-F5344CB8AC3E}">
        <p14:creationId xmlns:p14="http://schemas.microsoft.com/office/powerpoint/2010/main" val="512258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0BCF7-1A18-9973-EC01-44459771D7F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6DD3F78-293D-99E8-87F7-0101DD1AAC9A}"/>
              </a:ext>
            </a:extLst>
          </p:cNvPr>
          <p:cNvSpPr/>
          <p:nvPr/>
        </p:nvSpPr>
        <p:spPr>
          <a:xfrm>
            <a:off x="1" y="5868871"/>
            <a:ext cx="12190880" cy="989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0">
            <a:extLst>
              <a:ext uri="{FF2B5EF4-FFF2-40B4-BE49-F238E27FC236}">
                <a16:creationId xmlns:a16="http://schemas.microsoft.com/office/drawing/2014/main" id="{CF06A7FB-30E7-5CFF-D92D-DA55C6A39A0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21" y="2177351"/>
            <a:ext cx="12190880" cy="2646947"/>
          </a:xfrm>
          <a:prstGeom prst="rect">
            <a:avLst/>
          </a:prstGeom>
        </p:spPr>
      </p:pic>
      <p:sp>
        <p:nvSpPr>
          <p:cNvPr id="7" name="Title 6">
            <a:extLst>
              <a:ext uri="{FF2B5EF4-FFF2-40B4-BE49-F238E27FC236}">
                <a16:creationId xmlns:a16="http://schemas.microsoft.com/office/drawing/2014/main" id="{187B095D-2E3B-74CA-2A90-A10676E2CF50}"/>
              </a:ext>
            </a:extLst>
          </p:cNvPr>
          <p:cNvSpPr>
            <a:spLocks noGrp="1"/>
          </p:cNvSpPr>
          <p:nvPr>
            <p:ph type="title"/>
          </p:nvPr>
        </p:nvSpPr>
        <p:spPr>
          <a:xfrm>
            <a:off x="5727031" y="2871535"/>
            <a:ext cx="4002185" cy="1318337"/>
          </a:xfrm>
        </p:spPr>
        <p:txBody>
          <a:bodyPr>
            <a:noAutofit/>
          </a:bodyPr>
          <a:lstStyle/>
          <a:p>
            <a:pPr rtl="0"/>
            <a:r>
              <a:rPr lang="es-MX" dirty="0"/>
              <a:t>¿Tienen alguna pregunta?</a:t>
            </a:r>
          </a:p>
        </p:txBody>
      </p:sp>
      <p:pic>
        <p:nvPicPr>
          <p:cNvPr id="2" name="Picture 1">
            <a:extLst>
              <a:ext uri="{FF2B5EF4-FFF2-40B4-BE49-F238E27FC236}">
                <a16:creationId xmlns:a16="http://schemas.microsoft.com/office/drawing/2014/main" id="{58B80777-0519-B992-8FF3-15B05535FE87}"/>
              </a:ext>
            </a:extLst>
          </p:cNvPr>
          <p:cNvPicPr>
            <a:picLocks noChangeAspect="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409511" y="1715784"/>
            <a:ext cx="3691520" cy="3691520"/>
          </a:xfrm>
          <a:prstGeom prst="rect">
            <a:avLst/>
          </a:prstGeom>
          <a:effectLst>
            <a:outerShdw blurRad="50800" dist="38100" dir="2700000" algn="tl" rotWithShape="0">
              <a:prstClr val="black">
                <a:alpha val="40000"/>
              </a:prstClr>
            </a:outerShdw>
          </a:effectLst>
        </p:spPr>
      </p:pic>
      <p:sp>
        <p:nvSpPr>
          <p:cNvPr id="3" name="Slide Number Placeholder 26">
            <a:extLst>
              <a:ext uri="{FF2B5EF4-FFF2-40B4-BE49-F238E27FC236}">
                <a16:creationId xmlns:a16="http://schemas.microsoft.com/office/drawing/2014/main" id="{B286EDB2-0940-2231-C4C6-2266154A5B65}"/>
              </a:ext>
            </a:extLst>
          </p:cNvPr>
          <p:cNvSpPr>
            <a:spLocks noGrp="1"/>
          </p:cNvSpPr>
          <p:nvPr>
            <p:ph type="sldNum" sz="quarter" idx="12"/>
          </p:nvPr>
        </p:nvSpPr>
        <p:spPr>
          <a:xfrm>
            <a:off x="11529696" y="6407945"/>
            <a:ext cx="487680" cy="365125"/>
          </a:xfrm>
          <a:prstGeom prst="rect">
            <a:avLst/>
          </a:prstGeom>
        </p:spPr>
        <p:txBody>
          <a:bodyPr/>
          <a:lstStyle>
            <a:lvl1pPr algn="r">
              <a:defRPr sz="1100">
                <a:solidFill>
                  <a:schemeClr val="tx1">
                    <a:lumMod val="75000"/>
                    <a:lumOff val="25000"/>
                  </a:schemeClr>
                </a:solidFill>
                <a:latin typeface="Aptos" panose="020B0004020202020204" pitchFamily="34" charset="0"/>
                <a:cs typeface="Calibri" panose="020F0502020204030204" pitchFamily="34" charset="0"/>
              </a:defRPr>
            </a:lvl1pPr>
            <a:extLst/>
          </a:lstStyle>
          <a:p>
            <a:pPr rtl="0"/>
            <a:fld id="{9D515F0A-23BA-4FD6-9B05-ED7D67B84540}" type="slidenum">
              <a:rPr/>
              <a:pPr/>
              <a:t>22</a:t>
            </a:fld>
            <a:endParaRPr/>
          </a:p>
        </p:txBody>
      </p:sp>
    </p:spTree>
    <p:extLst>
      <p:ext uri="{BB962C8B-B14F-4D97-AF65-F5344CB8AC3E}">
        <p14:creationId xmlns:p14="http://schemas.microsoft.com/office/powerpoint/2010/main" val="61734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265FC-17ED-4E64-D59F-0A1D3217196E}"/>
            </a:ext>
          </a:extLst>
        </p:cNvPr>
        <p:cNvGrpSpPr/>
        <p:nvPr/>
      </p:nvGrpSpPr>
      <p:grpSpPr>
        <a:xfrm>
          <a:off x="0" y="0"/>
          <a:ext cx="0" cy="0"/>
          <a:chOff x="0" y="0"/>
          <a:chExt cx="0" cy="0"/>
        </a:xfrm>
      </p:grpSpPr>
      <p:pic>
        <p:nvPicPr>
          <p:cNvPr id="6" name="Imagen 40">
            <a:extLst>
              <a:ext uri="{FF2B5EF4-FFF2-40B4-BE49-F238E27FC236}">
                <a16:creationId xmlns:a16="http://schemas.microsoft.com/office/drawing/2014/main" id="{624A5865-55E3-E4A7-45AD-DF81C9951E1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876673" y="6005015"/>
            <a:ext cx="4315328" cy="852985"/>
          </a:xfrm>
          <a:prstGeom prst="rect">
            <a:avLst/>
          </a:prstGeom>
        </p:spPr>
      </p:pic>
      <p:sp>
        <p:nvSpPr>
          <p:cNvPr id="4" name="Slide Number Placeholder 26">
            <a:extLst>
              <a:ext uri="{FF2B5EF4-FFF2-40B4-BE49-F238E27FC236}">
                <a16:creationId xmlns:a16="http://schemas.microsoft.com/office/drawing/2014/main" id="{19AF1306-4EE2-15E9-DD67-73CF6512DEAD}"/>
              </a:ext>
            </a:extLst>
          </p:cNvPr>
          <p:cNvSpPr>
            <a:spLocks noGrp="1"/>
          </p:cNvSpPr>
          <p:nvPr>
            <p:ph type="sldNum" sz="quarter" idx="12"/>
          </p:nvPr>
        </p:nvSpPr>
        <p:spPr>
          <a:prstGeom prst="rect">
            <a:avLst/>
          </a:prstGeom>
        </p:spPr>
        <p:txBody>
          <a:bodyPr/>
          <a:lstStyle>
            <a:lvl1pPr algn="r">
              <a:defRPr sz="1100">
                <a:solidFill>
                  <a:schemeClr val="tx1">
                    <a:lumMod val="75000"/>
                    <a:lumOff val="25000"/>
                  </a:schemeClr>
                </a:solidFill>
                <a:latin typeface="Aptos" panose="020B0004020202020204" pitchFamily="34" charset="0"/>
                <a:cs typeface="Calibri" panose="020F0502020204030204" pitchFamily="34" charset="0"/>
              </a:defRPr>
            </a:lvl1pPr>
            <a:extLst/>
          </a:lstStyle>
          <a:p>
            <a:pPr rtl="0"/>
            <a:fld id="{9D515F0A-23BA-4FD6-9B05-ED7D67B84540}" type="slidenum">
              <a:rPr/>
              <a:pPr/>
              <a:t>23</a:t>
            </a:fld>
            <a:endParaRPr/>
          </a:p>
        </p:txBody>
      </p:sp>
      <p:sp>
        <p:nvSpPr>
          <p:cNvPr id="3" name="Content Placeholder 2">
            <a:extLst>
              <a:ext uri="{FF2B5EF4-FFF2-40B4-BE49-F238E27FC236}">
                <a16:creationId xmlns:a16="http://schemas.microsoft.com/office/drawing/2014/main" id="{0B32B1BA-35D1-EF9C-F824-5739A8BD495D}"/>
              </a:ext>
            </a:extLst>
          </p:cNvPr>
          <p:cNvSpPr>
            <a:spLocks noGrp="1"/>
          </p:cNvSpPr>
          <p:nvPr>
            <p:ph idx="1"/>
          </p:nvPr>
        </p:nvSpPr>
        <p:spPr>
          <a:xfrm>
            <a:off x="709864" y="2306885"/>
            <a:ext cx="6455211" cy="4101060"/>
          </a:xfrm>
          <a:prstGeom prst="rect">
            <a:avLst/>
          </a:prstGeom>
        </p:spPr>
        <p:txBody>
          <a:bodyPr/>
          <a:lstStyle/>
          <a:p>
            <a:pPr marL="0" lvl="1" indent="0" rtl="0">
              <a:spcBef>
                <a:spcPts val="0"/>
              </a:spcBef>
              <a:spcAft>
                <a:spcPts val="600"/>
              </a:spcAft>
              <a:buNone/>
            </a:pPr>
            <a:r>
              <a:rPr lang="es-MX" b="1" dirty="0"/>
              <a:t>Scott Frank</a:t>
            </a:r>
            <a:r>
              <a:rPr lang="es-MX" dirty="0"/>
              <a:t>, director de Auditoría de Desempeño y de TI, Oficina de Auditoría </a:t>
            </a:r>
            <a:br>
              <a:rPr lang="es-MX" dirty="0"/>
            </a:br>
            <a:r>
              <a:rPr lang="es-MX" dirty="0"/>
              <a:t>del Estado de Washington</a:t>
            </a:r>
          </a:p>
          <a:p>
            <a:pPr marL="0" lvl="1" indent="0" rtl="0">
              <a:spcBef>
                <a:spcPts val="0"/>
              </a:spcBef>
              <a:spcAft>
                <a:spcPts val="600"/>
              </a:spcAft>
              <a:buNone/>
            </a:pPr>
            <a:r>
              <a:rPr lang="es-MX" dirty="0">
                <a:solidFill>
                  <a:srgbClr val="834B7E"/>
                </a:solidFill>
                <a:hlinkClick r:id="rId3"/>
              </a:rPr>
              <a:t>Scott.Frank@sao.wa.gov</a:t>
            </a:r>
            <a:r>
              <a:rPr lang="es-MX" dirty="0">
                <a:solidFill>
                  <a:srgbClr val="834B7E"/>
                </a:solidFill>
              </a:rPr>
              <a:t> </a:t>
            </a:r>
          </a:p>
          <a:p>
            <a:pPr marL="0" lvl="1" indent="0" rtl="0">
              <a:spcBef>
                <a:spcPts val="0"/>
              </a:spcBef>
              <a:spcAft>
                <a:spcPts val="600"/>
              </a:spcAft>
              <a:buNone/>
            </a:pPr>
            <a:r>
              <a:rPr lang="es-MX" dirty="0"/>
              <a:t>+1 564 999-0809</a:t>
            </a:r>
          </a:p>
        </p:txBody>
      </p:sp>
      <p:sp>
        <p:nvSpPr>
          <p:cNvPr id="2" name="Title 1">
            <a:extLst>
              <a:ext uri="{FF2B5EF4-FFF2-40B4-BE49-F238E27FC236}">
                <a16:creationId xmlns:a16="http://schemas.microsoft.com/office/drawing/2014/main" id="{36FD6998-7B5F-6034-D274-39FB362E514B}"/>
              </a:ext>
            </a:extLst>
          </p:cNvPr>
          <p:cNvSpPr>
            <a:spLocks noGrp="1"/>
          </p:cNvSpPr>
          <p:nvPr>
            <p:ph type="title"/>
          </p:nvPr>
        </p:nvSpPr>
        <p:spPr>
          <a:xfrm>
            <a:off x="709865" y="525545"/>
            <a:ext cx="6268836" cy="1325563"/>
          </a:xfrm>
          <a:prstGeom prst="rect">
            <a:avLst/>
          </a:prstGeom>
        </p:spPr>
        <p:txBody>
          <a:bodyPr/>
          <a:lstStyle/>
          <a:p>
            <a:pPr rtl="0"/>
            <a:r>
              <a:rPr lang="es-MX" dirty="0"/>
              <a:t>Información de contacto</a:t>
            </a:r>
          </a:p>
        </p:txBody>
      </p:sp>
      <p:sp>
        <p:nvSpPr>
          <p:cNvPr id="5" name="Rectangle 4">
            <a:extLst>
              <a:ext uri="{FF2B5EF4-FFF2-40B4-BE49-F238E27FC236}">
                <a16:creationId xmlns:a16="http://schemas.microsoft.com/office/drawing/2014/main" id="{69D14601-AA94-DD60-4D26-65C97CD796DE}"/>
              </a:ext>
            </a:extLst>
          </p:cNvPr>
          <p:cNvSpPr/>
          <p:nvPr/>
        </p:nvSpPr>
        <p:spPr>
          <a:xfrm>
            <a:off x="715367" y="4552531"/>
            <a:ext cx="6178237" cy="1624431"/>
          </a:xfrm>
          <a:prstGeom prst="rect">
            <a:avLst/>
          </a:prstGeom>
        </p:spPr>
        <p:txBody>
          <a:bodyPr wrap="square">
            <a:noAutofit/>
          </a:bodyPr>
          <a:lstStyle/>
          <a:p>
            <a:pPr rtl="0">
              <a:lnSpc>
                <a:spcPts val="3000"/>
              </a:lnSpc>
            </a:pPr>
            <a:r>
              <a:rPr lang="es-MX" sz="2000">
                <a:latin typeface="Aptos" panose="020B0004020202020204" pitchFamily="34" charset="0"/>
                <a:cs typeface="Calibri" panose="020F0502020204030204" pitchFamily="34" charset="0"/>
              </a:rPr>
              <a:t>Sitio web: </a:t>
            </a:r>
            <a:r>
              <a:rPr lang="es-MX" sz="2000">
                <a:latin typeface="Aptos" panose="020B0004020202020204" pitchFamily="34" charset="0"/>
                <a:cs typeface="Calibri" panose="020F0502020204030204" pitchFamily="34" charset="0"/>
                <a:hlinkClick r:id="rId4"/>
              </a:rPr>
              <a:t>www.sao.wa.gov</a:t>
            </a:r>
          </a:p>
          <a:p>
            <a:pPr rtl="0">
              <a:lnSpc>
                <a:spcPts val="3000"/>
              </a:lnSpc>
            </a:pPr>
            <a:r>
              <a:rPr lang="es-MX" sz="2000">
                <a:latin typeface="Aptos" panose="020B0004020202020204" pitchFamily="34" charset="0"/>
                <a:cs typeface="Calibri" panose="020F0502020204030204" pitchFamily="34" charset="0"/>
              </a:rPr>
              <a:t>Twitter: </a:t>
            </a:r>
            <a:r>
              <a:rPr lang="es-MX" sz="2000">
                <a:latin typeface="Aptos" panose="020B0004020202020204" pitchFamily="34" charset="0"/>
                <a:cs typeface="Calibri" panose="020F0502020204030204" pitchFamily="34" charset="0"/>
                <a:hlinkClick r:id="rId5"/>
              </a:rPr>
              <a:t>www.twitter.com/WaStateAuditor</a:t>
            </a:r>
          </a:p>
          <a:p>
            <a:pPr rtl="0">
              <a:lnSpc>
                <a:spcPts val="3000"/>
              </a:lnSpc>
            </a:pPr>
            <a:r>
              <a:rPr lang="es-MX" sz="2000">
                <a:latin typeface="Aptos" panose="020B0004020202020204" pitchFamily="34" charset="0"/>
                <a:cs typeface="Calibri" panose="020F0502020204030204" pitchFamily="34" charset="0"/>
              </a:rPr>
              <a:t>Facebook: </a:t>
            </a:r>
            <a:r>
              <a:rPr lang="es-MX" sz="2000">
                <a:latin typeface="Aptos" panose="020B0004020202020204" pitchFamily="34" charset="0"/>
                <a:cs typeface="Calibri" panose="020F0502020204030204" pitchFamily="34" charset="0"/>
                <a:hlinkClick r:id="rId6"/>
              </a:rPr>
              <a:t>www.facebook.com/WaStateAuditorsOffice</a:t>
            </a:r>
          </a:p>
          <a:p>
            <a:pPr rtl="0">
              <a:lnSpc>
                <a:spcPts val="3000"/>
              </a:lnSpc>
            </a:pPr>
            <a:r>
              <a:rPr lang="es-MX" sz="2000">
                <a:latin typeface="Aptos" panose="020B0004020202020204" pitchFamily="34" charset="0"/>
                <a:cs typeface="Calibri" panose="020F0502020204030204" pitchFamily="34" charset="0"/>
              </a:rPr>
              <a:t>LinkedIn: Washington State Auditor’s Office</a:t>
            </a:r>
          </a:p>
        </p:txBody>
      </p:sp>
      <p:pic>
        <p:nvPicPr>
          <p:cNvPr id="15" name="Picture 14" descr="A person using a computer&#10;&#10;AI-generated content may be incorrect.">
            <a:extLst>
              <a:ext uri="{FF2B5EF4-FFF2-40B4-BE49-F238E27FC236}">
                <a16:creationId xmlns:a16="http://schemas.microsoft.com/office/drawing/2014/main" id="{CEF359C2-8742-2166-D28B-F8D6F5E03CE8}"/>
              </a:ext>
            </a:extLst>
          </p:cNvPr>
          <p:cNvPicPr>
            <a:picLocks noChangeAspect="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7876672" y="1665026"/>
            <a:ext cx="4315328" cy="4511935"/>
          </a:xfrm>
          <a:prstGeom prst="rect">
            <a:avLst/>
          </a:prstGeom>
        </p:spPr>
      </p:pic>
    </p:spTree>
    <p:extLst>
      <p:ext uri="{BB962C8B-B14F-4D97-AF65-F5344CB8AC3E}">
        <p14:creationId xmlns:p14="http://schemas.microsoft.com/office/powerpoint/2010/main" val="2629313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64BFF-1292-4410-D3DE-1096947C8C55}"/>
            </a:ext>
          </a:extLst>
        </p:cNvPr>
        <p:cNvGrpSpPr/>
        <p:nvPr/>
      </p:nvGrpSpPr>
      <p:grpSpPr>
        <a:xfrm>
          <a:off x="0" y="0"/>
          <a:ext cx="0" cy="0"/>
          <a:chOff x="0" y="0"/>
          <a:chExt cx="0" cy="0"/>
        </a:xfrm>
      </p:grpSpPr>
      <p:pic>
        <p:nvPicPr>
          <p:cNvPr id="12" name="Picture 11" descr="A picture containing text, automaton&#10;&#10;AI-generated content may be incorrect.">
            <a:extLst>
              <a:ext uri="{FF2B5EF4-FFF2-40B4-BE49-F238E27FC236}">
                <a16:creationId xmlns:a16="http://schemas.microsoft.com/office/drawing/2014/main" id="{DC3E3F0A-AB54-5511-A790-DE123AAADC83}"/>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8598568" y="1633664"/>
            <a:ext cx="3593432" cy="5224336"/>
          </a:xfrm>
          <a:prstGeom prst="rect">
            <a:avLst/>
          </a:prstGeom>
        </p:spPr>
      </p:pic>
      <p:pic>
        <p:nvPicPr>
          <p:cNvPr id="7" name="Imagen 40">
            <a:extLst>
              <a:ext uri="{FF2B5EF4-FFF2-40B4-BE49-F238E27FC236}">
                <a16:creationId xmlns:a16="http://schemas.microsoft.com/office/drawing/2014/main" id="{BD99ED8E-7E31-2C27-9596-5EDCB842289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598567" y="6005015"/>
            <a:ext cx="3593434" cy="852985"/>
          </a:xfrm>
          <a:prstGeom prst="rect">
            <a:avLst/>
          </a:prstGeom>
        </p:spPr>
      </p:pic>
      <p:sp>
        <p:nvSpPr>
          <p:cNvPr id="2" name="Title 1">
            <a:extLst>
              <a:ext uri="{FF2B5EF4-FFF2-40B4-BE49-F238E27FC236}">
                <a16:creationId xmlns:a16="http://schemas.microsoft.com/office/drawing/2014/main" id="{D713DE69-554C-0934-B2EA-7EF4EBEA6C08}"/>
              </a:ext>
            </a:extLst>
          </p:cNvPr>
          <p:cNvSpPr>
            <a:spLocks noGrp="1"/>
          </p:cNvSpPr>
          <p:nvPr>
            <p:ph type="title"/>
          </p:nvPr>
        </p:nvSpPr>
        <p:spPr>
          <a:xfrm>
            <a:off x="501318" y="485318"/>
            <a:ext cx="6862008" cy="1011866"/>
          </a:xfrm>
          <a:prstGeom prst="rect">
            <a:avLst/>
          </a:prstGeom>
        </p:spPr>
        <p:txBody>
          <a:bodyPr/>
          <a:lstStyle/>
          <a:p>
            <a:pPr rtl="0"/>
            <a:r>
              <a:rPr lang="es-MX" dirty="0"/>
              <a:t>Antes de comenzar...</a:t>
            </a:r>
          </a:p>
        </p:txBody>
      </p:sp>
      <p:sp>
        <p:nvSpPr>
          <p:cNvPr id="3" name="Content Placeholder 2">
            <a:extLst>
              <a:ext uri="{FF2B5EF4-FFF2-40B4-BE49-F238E27FC236}">
                <a16:creationId xmlns:a16="http://schemas.microsoft.com/office/drawing/2014/main" id="{6D96E6A9-2FDD-9197-7578-AF4D8C147DAE}"/>
              </a:ext>
            </a:extLst>
          </p:cNvPr>
          <p:cNvSpPr>
            <a:spLocks noGrp="1"/>
          </p:cNvSpPr>
          <p:nvPr>
            <p:ph idx="4294967295"/>
          </p:nvPr>
        </p:nvSpPr>
        <p:spPr>
          <a:xfrm>
            <a:off x="526048" y="1526198"/>
            <a:ext cx="7462921" cy="4810150"/>
          </a:xfrm>
          <a:prstGeom prst="rect">
            <a:avLst/>
          </a:prstGeom>
        </p:spPr>
        <p:txBody>
          <a:bodyPr>
            <a:noAutofit/>
          </a:bodyPr>
          <a:lstStyle/>
          <a:p>
            <a:pPr marL="0" indent="0" rtl="0">
              <a:spcBef>
                <a:spcPts val="0"/>
              </a:spcBef>
              <a:spcAft>
                <a:spcPts val="3000"/>
              </a:spcAft>
              <a:buNone/>
            </a:pPr>
            <a:r>
              <a:rPr lang="es-MX" sz="2400">
                <a:latin typeface="Aptos" panose="020B0004020202020204" pitchFamily="34" charset="0"/>
              </a:rPr>
              <a:t>...dos definiciones importantes:</a:t>
            </a:r>
          </a:p>
          <a:p>
            <a:pPr rtl="0">
              <a:spcBef>
                <a:spcPts val="0"/>
              </a:spcBef>
              <a:spcAft>
                <a:spcPts val="3000"/>
              </a:spcAft>
            </a:pPr>
            <a:r>
              <a:rPr lang="es-MX" sz="2400" b="1">
                <a:latin typeface="Aptos" panose="020B0004020202020204" pitchFamily="34" charset="0"/>
              </a:rPr>
              <a:t>Inteligencia artificial (IA): </a:t>
            </a:r>
            <a:r>
              <a:rPr lang="es-MX" sz="2400">
                <a:latin typeface="Aptos" panose="020B0004020202020204" pitchFamily="34" charset="0"/>
              </a:rPr>
              <a:t>un término amplio que se refiere a los sistemas informáticos con capacidad para realizar tareas que, históricamente, han requerido inteligencia humana.</a:t>
            </a:r>
          </a:p>
          <a:p>
            <a:pPr rtl="0">
              <a:spcBef>
                <a:spcPts val="0"/>
              </a:spcBef>
              <a:spcAft>
                <a:spcPts val="3000"/>
              </a:spcAft>
            </a:pPr>
            <a:r>
              <a:rPr lang="es-MX" sz="2400" b="1">
                <a:latin typeface="Aptos" panose="020B0004020202020204" pitchFamily="34" charset="0"/>
              </a:rPr>
              <a:t>IA generativa: </a:t>
            </a:r>
            <a:r>
              <a:rPr lang="es-MX" sz="2400">
                <a:latin typeface="Aptos" panose="020B0004020202020204" pitchFamily="34" charset="0"/>
              </a:rPr>
              <a:t>un término industrial para referirse a los modelos de IA que convierten instrucciones escritas en contenido nuevo, como texto, imágenes, códigos o audio.</a:t>
            </a:r>
          </a:p>
          <a:p>
            <a:pPr marL="0" indent="0" rtl="0">
              <a:spcBef>
                <a:spcPts val="0"/>
              </a:spcBef>
              <a:spcAft>
                <a:spcPts val="3000"/>
              </a:spcAft>
              <a:buNone/>
            </a:pPr>
            <a:r>
              <a:rPr lang="es-MX" sz="2400">
                <a:latin typeface="Aptos" panose="020B0004020202020204" pitchFamily="34" charset="0"/>
              </a:rPr>
              <a:t>Nuestro enfoque principal será la </a:t>
            </a:r>
            <a:r>
              <a:rPr lang="es-MX" sz="2400" u="sng">
                <a:latin typeface="Aptos" panose="020B0004020202020204" pitchFamily="34" charset="0"/>
              </a:rPr>
              <a:t>IA generativa</a:t>
            </a:r>
            <a:r>
              <a:rPr lang="es-MX" sz="2400">
                <a:latin typeface="Aptos" panose="020B0004020202020204" pitchFamily="34" charset="0"/>
              </a:rPr>
              <a:t>.</a:t>
            </a:r>
          </a:p>
        </p:txBody>
      </p:sp>
      <p:sp>
        <p:nvSpPr>
          <p:cNvPr id="10" name="Slide Number Placeholder 9">
            <a:extLst>
              <a:ext uri="{FF2B5EF4-FFF2-40B4-BE49-F238E27FC236}">
                <a16:creationId xmlns:a16="http://schemas.microsoft.com/office/drawing/2014/main" id="{F196A1DF-58F9-4AEE-AAF2-9AD70396F2E1}"/>
              </a:ext>
            </a:extLst>
          </p:cNvPr>
          <p:cNvSpPr>
            <a:spLocks noGrp="1"/>
          </p:cNvSpPr>
          <p:nvPr>
            <p:ph type="sldNum" sz="quarter" idx="12"/>
          </p:nvPr>
        </p:nvSpPr>
        <p:spPr>
          <a:xfrm>
            <a:off x="11529696" y="6407945"/>
            <a:ext cx="487680" cy="365125"/>
          </a:xfrm>
          <a:prstGeom prst="rect">
            <a:avLst/>
          </a:prstGeom>
        </p:spPr>
        <p:txBody>
          <a:bodyPr/>
          <a:lstStyle/>
          <a:p>
            <a:pPr rtl="0"/>
            <a:fld id="{330EA680-D336-4FF7-8B7A-9848BB0A1C32}" type="slidenum">
              <a:rPr>
                <a:solidFill>
                  <a:schemeClr val="tx1"/>
                </a:solidFill>
              </a:rPr>
              <a:t>3</a:t>
            </a:fld>
            <a:endParaRPr>
              <a:solidFill>
                <a:schemeClr val="tx1"/>
              </a:solidFill>
            </a:endParaRPr>
          </a:p>
        </p:txBody>
      </p:sp>
      <p:sp>
        <p:nvSpPr>
          <p:cNvPr id="13" name="Rectangle 12">
            <a:extLst>
              <a:ext uri="{FF2B5EF4-FFF2-40B4-BE49-F238E27FC236}">
                <a16:creationId xmlns:a16="http://schemas.microsoft.com/office/drawing/2014/main" id="{ADF0B087-09DC-FE77-5A60-11C30BAD72D6}"/>
              </a:ext>
            </a:extLst>
          </p:cNvPr>
          <p:cNvSpPr/>
          <p:nvPr/>
        </p:nvSpPr>
        <p:spPr>
          <a:xfrm rot="16200000">
            <a:off x="12016562" y="1501588"/>
            <a:ext cx="6773074" cy="3769891"/>
          </a:xfrm>
          <a:prstGeom prst="rect">
            <a:avLst/>
          </a:prstGeom>
          <a:gradFill>
            <a:gsLst>
              <a:gs pos="100000">
                <a:schemeClr val="accent1">
                  <a:lumMod val="5000"/>
                  <a:lumOff val="95000"/>
                  <a:alpha val="0"/>
                </a:schemeClr>
              </a:gs>
              <a:gs pos="23000">
                <a:schemeClr val="bg1"/>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037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E4B0D-25B9-5BA2-0A82-6CB8744FA37A}"/>
            </a:ext>
          </a:extLst>
        </p:cNvPr>
        <p:cNvGrpSpPr/>
        <p:nvPr/>
      </p:nvGrpSpPr>
      <p:grpSpPr>
        <a:xfrm>
          <a:off x="0" y="0"/>
          <a:ext cx="0" cy="0"/>
          <a:chOff x="0" y="0"/>
          <a:chExt cx="0" cy="0"/>
        </a:xfrm>
      </p:grpSpPr>
      <p:pic>
        <p:nvPicPr>
          <p:cNvPr id="4" name="Imagen 40">
            <a:extLst>
              <a:ext uri="{FF2B5EF4-FFF2-40B4-BE49-F238E27FC236}">
                <a16:creationId xmlns:a16="http://schemas.microsoft.com/office/drawing/2014/main" id="{DC5149DB-BBF8-3493-7683-C1A58C5A8DD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21" y="5935576"/>
            <a:ext cx="12190880" cy="922424"/>
          </a:xfrm>
          <a:prstGeom prst="rect">
            <a:avLst/>
          </a:prstGeom>
        </p:spPr>
      </p:pic>
      <p:pic>
        <p:nvPicPr>
          <p:cNvPr id="16" name="Picture 15" descr="Logo, icon&#10;&#10;AI-generated content may be incorrect.">
            <a:extLst>
              <a:ext uri="{FF2B5EF4-FFF2-40B4-BE49-F238E27FC236}">
                <a16:creationId xmlns:a16="http://schemas.microsoft.com/office/drawing/2014/main" id="{C2E499BE-FFF5-DB1E-F9D2-94099788514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928613" y="2026554"/>
            <a:ext cx="5641087" cy="3909024"/>
          </a:xfrm>
          <a:prstGeom prst="rect">
            <a:avLst/>
          </a:prstGeom>
        </p:spPr>
      </p:pic>
      <p:sp>
        <p:nvSpPr>
          <p:cNvPr id="2" name="Title 1">
            <a:extLst>
              <a:ext uri="{FF2B5EF4-FFF2-40B4-BE49-F238E27FC236}">
                <a16:creationId xmlns:a16="http://schemas.microsoft.com/office/drawing/2014/main" id="{57744377-52D5-F449-97F7-8C49EFD66710}"/>
              </a:ext>
            </a:extLst>
          </p:cNvPr>
          <p:cNvSpPr>
            <a:spLocks noGrp="1"/>
          </p:cNvSpPr>
          <p:nvPr>
            <p:ph type="title"/>
          </p:nvPr>
        </p:nvSpPr>
        <p:spPr>
          <a:xfrm>
            <a:off x="838200" y="573671"/>
            <a:ext cx="8429090" cy="1325563"/>
          </a:xfrm>
          <a:prstGeom prst="rect">
            <a:avLst/>
          </a:prstGeom>
        </p:spPr>
        <p:txBody>
          <a:bodyPr/>
          <a:lstStyle/>
          <a:p>
            <a:pPr rtl="0"/>
            <a:r>
              <a:rPr lang="es-MX" dirty="0"/>
              <a:t>También, antes de empezar...</a:t>
            </a:r>
          </a:p>
        </p:txBody>
      </p:sp>
      <p:sp>
        <p:nvSpPr>
          <p:cNvPr id="3" name="Content Placeholder 2">
            <a:extLst>
              <a:ext uri="{FF2B5EF4-FFF2-40B4-BE49-F238E27FC236}">
                <a16:creationId xmlns:a16="http://schemas.microsoft.com/office/drawing/2014/main" id="{2DB005F3-7E8F-7A24-D242-360D1B82AD77}"/>
              </a:ext>
            </a:extLst>
          </p:cNvPr>
          <p:cNvSpPr>
            <a:spLocks noGrp="1"/>
          </p:cNvSpPr>
          <p:nvPr>
            <p:ph idx="4294967295"/>
          </p:nvPr>
        </p:nvSpPr>
        <p:spPr>
          <a:xfrm>
            <a:off x="622300" y="2161705"/>
            <a:ext cx="4671595" cy="2974206"/>
          </a:xfrm>
          <a:prstGeom prst="rect">
            <a:avLst/>
          </a:prstGeom>
        </p:spPr>
        <p:txBody>
          <a:bodyPr>
            <a:noAutofit/>
          </a:bodyPr>
          <a:lstStyle/>
          <a:p>
            <a:pPr marL="0" indent="0" rtl="0">
              <a:spcBef>
                <a:spcPts val="0"/>
              </a:spcBef>
              <a:spcAft>
                <a:spcPts val="3000"/>
              </a:spcAft>
              <a:buNone/>
            </a:pPr>
            <a:r>
              <a:rPr lang="es-MX" dirty="0">
                <a:latin typeface="Aptos" panose="020B0004020202020204" pitchFamily="34" charset="0"/>
              </a:rPr>
              <a:t>...un descargo de responsabilidad importante:</a:t>
            </a:r>
          </a:p>
          <a:p>
            <a:pPr rtl="0">
              <a:spcBef>
                <a:spcPts val="0"/>
              </a:spcBef>
              <a:spcAft>
                <a:spcPts val="3000"/>
              </a:spcAft>
            </a:pPr>
            <a:r>
              <a:rPr lang="es-MX" dirty="0">
                <a:latin typeface="Aptos" panose="020B0004020202020204" pitchFamily="34" charset="0"/>
              </a:rPr>
              <a:t>Mi experiencia con las herramientas de IA generativa es estrictamente en inglés. </a:t>
            </a:r>
          </a:p>
        </p:txBody>
      </p:sp>
      <p:sp>
        <p:nvSpPr>
          <p:cNvPr id="10" name="Slide Number Placeholder 9">
            <a:extLst>
              <a:ext uri="{FF2B5EF4-FFF2-40B4-BE49-F238E27FC236}">
                <a16:creationId xmlns:a16="http://schemas.microsoft.com/office/drawing/2014/main" id="{BD2D569D-1695-145D-FD44-1AC540AB72FE}"/>
              </a:ext>
            </a:extLst>
          </p:cNvPr>
          <p:cNvSpPr>
            <a:spLocks noGrp="1"/>
          </p:cNvSpPr>
          <p:nvPr>
            <p:ph type="sldNum" sz="quarter" idx="12"/>
          </p:nvPr>
        </p:nvSpPr>
        <p:spPr>
          <a:xfrm>
            <a:off x="11529696" y="6407945"/>
            <a:ext cx="487680" cy="365125"/>
          </a:xfrm>
          <a:prstGeom prst="rect">
            <a:avLst/>
          </a:prstGeom>
        </p:spPr>
        <p:txBody>
          <a:bodyPr/>
          <a:lstStyle/>
          <a:p>
            <a:pPr rtl="0"/>
            <a:fld id="{330EA680-D336-4FF7-8B7A-9848BB0A1C32}" type="slidenum">
              <a:rPr/>
              <a:t>4</a:t>
            </a:fld>
            <a:endParaRPr/>
          </a:p>
        </p:txBody>
      </p:sp>
    </p:spTree>
    <p:extLst>
      <p:ext uri="{BB962C8B-B14F-4D97-AF65-F5344CB8AC3E}">
        <p14:creationId xmlns:p14="http://schemas.microsoft.com/office/powerpoint/2010/main" val="915355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40">
            <a:extLst>
              <a:ext uri="{FF2B5EF4-FFF2-40B4-BE49-F238E27FC236}">
                <a16:creationId xmlns:a16="http://schemas.microsoft.com/office/drawing/2014/main" id="{EA4D9765-ECDD-3772-1F9E-4BF7D9DB27E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20" y="5181599"/>
            <a:ext cx="4282121" cy="1702496"/>
          </a:xfrm>
          <a:prstGeom prst="rect">
            <a:avLst/>
          </a:prstGeom>
        </p:spPr>
      </p:pic>
      <p:pic>
        <p:nvPicPr>
          <p:cNvPr id="3" name="Picture 2" descr="A hand holding a tablet&#10;&#10;AI-generated content may be incorrect.">
            <a:extLst>
              <a:ext uri="{FF2B5EF4-FFF2-40B4-BE49-F238E27FC236}">
                <a16:creationId xmlns:a16="http://schemas.microsoft.com/office/drawing/2014/main" id="{306DA9E8-F0FF-1747-CBDE-A65052C1DF9B}"/>
              </a:ext>
            </a:extLst>
          </p:cNvPr>
          <p:cNvPicPr>
            <a:picLocks noChangeAspect="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4283242" y="1700466"/>
            <a:ext cx="7908758" cy="5157534"/>
          </a:xfrm>
          <a:prstGeom prst="rect">
            <a:avLst/>
          </a:prstGeom>
        </p:spPr>
      </p:pic>
      <p:sp>
        <p:nvSpPr>
          <p:cNvPr id="5" name="Rectangle 4">
            <a:extLst>
              <a:ext uri="{FF2B5EF4-FFF2-40B4-BE49-F238E27FC236}">
                <a16:creationId xmlns:a16="http://schemas.microsoft.com/office/drawing/2014/main" id="{DBABDC9F-F917-2259-9FED-0424C734B763}"/>
              </a:ext>
            </a:extLst>
          </p:cNvPr>
          <p:cNvSpPr/>
          <p:nvPr/>
        </p:nvSpPr>
        <p:spPr>
          <a:xfrm>
            <a:off x="-1" y="1700466"/>
            <a:ext cx="8165433" cy="3481133"/>
          </a:xfrm>
          <a:prstGeom prst="rect">
            <a:avLst/>
          </a:prstGeom>
          <a:solidFill>
            <a:srgbClr val="E4EF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494FB42-8F80-BD3F-4146-0D49077EEF60}"/>
              </a:ext>
            </a:extLst>
          </p:cNvPr>
          <p:cNvSpPr>
            <a:spLocks noGrp="1"/>
          </p:cNvSpPr>
          <p:nvPr>
            <p:ph type="sldNum" sz="quarter" idx="12"/>
          </p:nvPr>
        </p:nvSpPr>
        <p:spPr/>
        <p:txBody>
          <a:bodyPr/>
          <a:lstStyle/>
          <a:p>
            <a:pPr rtl="0"/>
            <a:fld id="{330EA680-D336-4FF7-8B7A-9848BB0A1C32}" type="slidenum">
              <a:rPr/>
              <a:t>5</a:t>
            </a:fld>
            <a:endParaRPr/>
          </a:p>
        </p:txBody>
      </p:sp>
      <p:sp>
        <p:nvSpPr>
          <p:cNvPr id="7" name="Title 6">
            <a:extLst>
              <a:ext uri="{FF2B5EF4-FFF2-40B4-BE49-F238E27FC236}">
                <a16:creationId xmlns:a16="http://schemas.microsoft.com/office/drawing/2014/main" id="{82C71A16-92F1-7E21-3217-86C957653BCF}"/>
              </a:ext>
            </a:extLst>
          </p:cNvPr>
          <p:cNvSpPr>
            <a:spLocks noGrp="1"/>
          </p:cNvSpPr>
          <p:nvPr>
            <p:ph type="title"/>
          </p:nvPr>
        </p:nvSpPr>
        <p:spPr>
          <a:xfrm>
            <a:off x="1139274" y="2287128"/>
            <a:ext cx="6287933" cy="1992105"/>
          </a:xfrm>
        </p:spPr>
        <p:txBody>
          <a:bodyPr>
            <a:noAutofit/>
          </a:bodyPr>
          <a:lstStyle/>
          <a:p>
            <a:pPr rtl="0"/>
            <a:r>
              <a:rPr lang="es-MX" dirty="0"/>
              <a:t>Evaluación general </a:t>
            </a:r>
            <a:r>
              <a:rPr lang="en-US" dirty="0"/>
              <a:t/>
            </a:r>
            <a:br>
              <a:rPr lang="en-US" dirty="0"/>
            </a:br>
            <a:r>
              <a:rPr lang="es-MX" dirty="0"/>
              <a:t>de la adopción de la </a:t>
            </a:r>
            <a:br>
              <a:rPr lang="es-MX" dirty="0"/>
            </a:br>
            <a:r>
              <a:rPr lang="es-MX" dirty="0"/>
              <a:t>IA generativa</a:t>
            </a:r>
          </a:p>
        </p:txBody>
      </p:sp>
    </p:spTree>
    <p:extLst>
      <p:ext uri="{BB962C8B-B14F-4D97-AF65-F5344CB8AC3E}">
        <p14:creationId xmlns:p14="http://schemas.microsoft.com/office/powerpoint/2010/main" val="2663425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A2A97-405D-B0AE-BDBF-EE713A8EFA2E}"/>
            </a:ext>
          </a:extLst>
        </p:cNvPr>
        <p:cNvGrpSpPr/>
        <p:nvPr/>
      </p:nvGrpSpPr>
      <p:grpSpPr>
        <a:xfrm>
          <a:off x="0" y="0"/>
          <a:ext cx="0" cy="0"/>
          <a:chOff x="0" y="0"/>
          <a:chExt cx="0" cy="0"/>
        </a:xfrm>
      </p:grpSpPr>
      <p:pic>
        <p:nvPicPr>
          <p:cNvPr id="5" name="Picture 4" descr="A picture containing compass&#10;&#10;AI-generated content may be incorrect.">
            <a:extLst>
              <a:ext uri="{FF2B5EF4-FFF2-40B4-BE49-F238E27FC236}">
                <a16:creationId xmlns:a16="http://schemas.microsoft.com/office/drawing/2014/main" id="{C5D58064-28D5-B1E1-8F01-BD199194E108}"/>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3" name="Imagen 40">
            <a:extLst>
              <a:ext uri="{FF2B5EF4-FFF2-40B4-BE49-F238E27FC236}">
                <a16:creationId xmlns:a16="http://schemas.microsoft.com/office/drawing/2014/main" id="{A42B01A8-81D5-9D59-98ED-65CB032461B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1" y="5935576"/>
            <a:ext cx="12190880" cy="922424"/>
          </a:xfrm>
          <a:prstGeom prst="rect">
            <a:avLst/>
          </a:prstGeom>
        </p:spPr>
      </p:pic>
      <p:sp>
        <p:nvSpPr>
          <p:cNvPr id="7" name="Rectangle 6">
            <a:extLst>
              <a:ext uri="{FF2B5EF4-FFF2-40B4-BE49-F238E27FC236}">
                <a16:creationId xmlns:a16="http://schemas.microsoft.com/office/drawing/2014/main" id="{E44FED1B-0E06-471E-534F-330B7D5B4C14}"/>
              </a:ext>
            </a:extLst>
          </p:cNvPr>
          <p:cNvSpPr/>
          <p:nvPr/>
        </p:nvSpPr>
        <p:spPr>
          <a:xfrm>
            <a:off x="-1" y="1"/>
            <a:ext cx="12192000" cy="15110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9834AFD-1D88-8398-31A2-CD71B6473F3A}"/>
              </a:ext>
            </a:extLst>
          </p:cNvPr>
          <p:cNvSpPr>
            <a:spLocks noGrp="1"/>
          </p:cNvSpPr>
          <p:nvPr>
            <p:ph type="sldNum" sz="quarter" idx="12"/>
          </p:nvPr>
        </p:nvSpPr>
        <p:spPr/>
        <p:txBody>
          <a:bodyPr/>
          <a:lstStyle/>
          <a:p>
            <a:pPr rtl="0"/>
            <a:fld id="{330EA680-D336-4FF7-8B7A-9848BB0A1C32}" type="slidenum">
              <a:rPr/>
              <a:t>6</a:t>
            </a:fld>
            <a:endParaRPr/>
          </a:p>
        </p:txBody>
      </p:sp>
      <p:grpSp>
        <p:nvGrpSpPr>
          <p:cNvPr id="9" name="Group 8">
            <a:extLst>
              <a:ext uri="{FF2B5EF4-FFF2-40B4-BE49-F238E27FC236}">
                <a16:creationId xmlns:a16="http://schemas.microsoft.com/office/drawing/2014/main" id="{2FD2D26A-11B5-4CDB-4786-412E91C6D41C}"/>
              </a:ext>
            </a:extLst>
          </p:cNvPr>
          <p:cNvGrpSpPr/>
          <p:nvPr/>
        </p:nvGrpSpPr>
        <p:grpSpPr>
          <a:xfrm>
            <a:off x="9347595" y="416750"/>
            <a:ext cx="2006205" cy="1094314"/>
            <a:chOff x="9347595" y="416750"/>
            <a:chExt cx="2006205" cy="1094314"/>
          </a:xfrm>
        </p:grpSpPr>
        <p:pic>
          <p:nvPicPr>
            <p:cNvPr id="10" name="Picture 2">
              <a:extLst>
                <a:ext uri="{FF2B5EF4-FFF2-40B4-BE49-F238E27FC236}">
                  <a16:creationId xmlns:a16="http://schemas.microsoft.com/office/drawing/2014/main" id="{06773BBA-CD35-49A1-3655-1018B0201E53}"/>
                </a:ext>
              </a:extLst>
            </p:cNvPr>
            <p:cNvPicPr/>
            <p:nvPr/>
          </p:nvPicPr>
          <p:blipFill rotWithShape="1">
            <a:blip r:embed="rId5" cstate="screen">
              <a:extLst>
                <a:ext uri="{28A0092B-C50C-407E-A947-70E740481C1C}">
                  <a14:useLocalDpi xmlns:a14="http://schemas.microsoft.com/office/drawing/2010/main"/>
                </a:ext>
              </a:extLst>
            </a:blip>
            <a:srcRect t="31778" r="64586" b="34322"/>
            <a:stretch>
              <a:fillRect/>
            </a:stretch>
          </p:blipFill>
          <p:spPr bwMode="auto">
            <a:xfrm>
              <a:off x="9347595" y="416750"/>
              <a:ext cx="1143177" cy="10943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C5D772F-66AE-CF88-D056-0A3CE4F3914D}"/>
                </a:ext>
              </a:extLst>
            </p:cNvPr>
            <p:cNvPicPr/>
            <p:nvPr/>
          </p:nvPicPr>
          <p:blipFill>
            <a:blip r:embed="rId6" cstate="screen">
              <a:extLst>
                <a:ext uri="{28A0092B-C50C-407E-A947-70E740481C1C}">
                  <a14:useLocalDpi xmlns:a14="http://schemas.microsoft.com/office/drawing/2010/main"/>
                </a:ext>
              </a:extLst>
            </a:blip>
            <a:stretch>
              <a:fillRect/>
            </a:stretch>
          </p:blipFill>
          <p:spPr>
            <a:xfrm>
              <a:off x="10424381" y="447572"/>
              <a:ext cx="929419" cy="929419"/>
            </a:xfrm>
            <a:prstGeom prst="rect">
              <a:avLst/>
            </a:prstGeom>
          </p:spPr>
        </p:pic>
      </p:grpSp>
      <p:sp>
        <p:nvSpPr>
          <p:cNvPr id="2" name="Rectangle 1">
            <a:extLst>
              <a:ext uri="{FF2B5EF4-FFF2-40B4-BE49-F238E27FC236}">
                <a16:creationId xmlns:a16="http://schemas.microsoft.com/office/drawing/2014/main" id="{2554CC76-EC6B-0BA0-088F-33180868240E}"/>
              </a:ext>
            </a:extLst>
          </p:cNvPr>
          <p:cNvSpPr/>
          <p:nvPr/>
        </p:nvSpPr>
        <p:spPr>
          <a:xfrm>
            <a:off x="-4622293" y="0"/>
            <a:ext cx="3737201" cy="6858000"/>
          </a:xfrm>
          <a:prstGeom prst="rect">
            <a:avLst/>
          </a:prstGeom>
          <a:gradFill>
            <a:gsLst>
              <a:gs pos="100000">
                <a:schemeClr val="accent1">
                  <a:lumMod val="5000"/>
                  <a:lumOff val="95000"/>
                  <a:alpha val="0"/>
                </a:schemeClr>
              </a:gs>
              <a:gs pos="23000">
                <a:schemeClr val="bg1"/>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D943BB6B-88D7-75B8-AD79-6D37BDC583F3}"/>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0" y="0"/>
            <a:ext cx="12191999" cy="304800"/>
          </a:xfrm>
          <a:prstGeom prst="rect">
            <a:avLst/>
          </a:prstGeom>
        </p:spPr>
      </p:pic>
    </p:spTree>
    <p:extLst>
      <p:ext uri="{BB962C8B-B14F-4D97-AF65-F5344CB8AC3E}">
        <p14:creationId xmlns:p14="http://schemas.microsoft.com/office/powerpoint/2010/main" val="1014193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FCE4D-0E27-D0F3-F406-90877C71FFB0}"/>
            </a:ext>
          </a:extLst>
        </p:cNvPr>
        <p:cNvGrpSpPr/>
        <p:nvPr/>
      </p:nvGrpSpPr>
      <p:grpSpPr>
        <a:xfrm>
          <a:off x="0" y="0"/>
          <a:ext cx="0" cy="0"/>
          <a:chOff x="0" y="0"/>
          <a:chExt cx="0" cy="0"/>
        </a:xfrm>
      </p:grpSpPr>
      <p:pic>
        <p:nvPicPr>
          <p:cNvPr id="7" name="Imagen 40">
            <a:extLst>
              <a:ext uri="{FF2B5EF4-FFF2-40B4-BE49-F238E27FC236}">
                <a16:creationId xmlns:a16="http://schemas.microsoft.com/office/drawing/2014/main" id="{5CB104F3-F91E-6C25-A375-8A88169B7E2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21" y="5935576"/>
            <a:ext cx="12190880" cy="922424"/>
          </a:xfrm>
          <a:prstGeom prst="rect">
            <a:avLst/>
          </a:prstGeom>
        </p:spPr>
      </p:pic>
      <p:sp>
        <p:nvSpPr>
          <p:cNvPr id="2" name="Title 1">
            <a:extLst>
              <a:ext uri="{FF2B5EF4-FFF2-40B4-BE49-F238E27FC236}">
                <a16:creationId xmlns:a16="http://schemas.microsoft.com/office/drawing/2014/main" id="{8899017A-4A07-C880-1EFB-B2CBBEA6FDF9}"/>
              </a:ext>
            </a:extLst>
          </p:cNvPr>
          <p:cNvSpPr>
            <a:spLocks noGrp="1"/>
          </p:cNvSpPr>
          <p:nvPr>
            <p:ph type="title"/>
          </p:nvPr>
        </p:nvSpPr>
        <p:spPr>
          <a:xfrm>
            <a:off x="838200" y="702008"/>
            <a:ext cx="8429090" cy="1011866"/>
          </a:xfrm>
          <a:prstGeom prst="rect">
            <a:avLst/>
          </a:prstGeom>
        </p:spPr>
        <p:txBody>
          <a:bodyPr/>
          <a:lstStyle/>
          <a:p>
            <a:pPr rtl="0"/>
            <a:r>
              <a:rPr lang="es-MX" dirty="0"/>
              <a:t>Niveles de adopción de la IA generativa</a:t>
            </a:r>
          </a:p>
        </p:txBody>
      </p:sp>
      <p:graphicFrame>
        <p:nvGraphicFramePr>
          <p:cNvPr id="4" name="Content Placeholder 3">
            <a:extLst>
              <a:ext uri="{FF2B5EF4-FFF2-40B4-BE49-F238E27FC236}">
                <a16:creationId xmlns:a16="http://schemas.microsoft.com/office/drawing/2014/main" id="{A273104B-5F26-D32C-4C75-D4D3D2E12D78}"/>
              </a:ext>
            </a:extLst>
          </p:cNvPr>
          <p:cNvGraphicFramePr>
            <a:graphicFrameLocks noGrp="1"/>
          </p:cNvGraphicFramePr>
          <p:nvPr>
            <p:ph idx="4294967295"/>
            <p:extLst>
              <p:ext uri="{D42A27DB-BD31-4B8C-83A1-F6EECF244321}">
                <p14:modId xmlns:p14="http://schemas.microsoft.com/office/powerpoint/2010/main" val="387568566"/>
              </p:ext>
            </p:extLst>
          </p:nvPr>
        </p:nvGraphicFramePr>
        <p:xfrm>
          <a:off x="622300" y="2033269"/>
          <a:ext cx="10837864" cy="2996131"/>
        </p:xfrm>
        <a:graphic>
          <a:graphicData uri="http://schemas.openxmlformats.org/drawingml/2006/table">
            <a:tbl>
              <a:tblPr firstRow="1" bandRow="1">
                <a:tableStyleId>{69012ECD-51FC-41F1-AA8D-1B2483CD663E}</a:tableStyleId>
              </a:tblPr>
              <a:tblGrid>
                <a:gridCol w="2709466">
                  <a:extLst>
                    <a:ext uri="{9D8B030D-6E8A-4147-A177-3AD203B41FA5}">
                      <a16:colId xmlns:a16="http://schemas.microsoft.com/office/drawing/2014/main" val="2318614441"/>
                    </a:ext>
                  </a:extLst>
                </a:gridCol>
                <a:gridCol w="2709466">
                  <a:extLst>
                    <a:ext uri="{9D8B030D-6E8A-4147-A177-3AD203B41FA5}">
                      <a16:colId xmlns:a16="http://schemas.microsoft.com/office/drawing/2014/main" val="2508205046"/>
                    </a:ext>
                  </a:extLst>
                </a:gridCol>
                <a:gridCol w="2709466">
                  <a:extLst>
                    <a:ext uri="{9D8B030D-6E8A-4147-A177-3AD203B41FA5}">
                      <a16:colId xmlns:a16="http://schemas.microsoft.com/office/drawing/2014/main" val="1967230499"/>
                    </a:ext>
                  </a:extLst>
                </a:gridCol>
                <a:gridCol w="2709466">
                  <a:extLst>
                    <a:ext uri="{9D8B030D-6E8A-4147-A177-3AD203B41FA5}">
                      <a16:colId xmlns:a16="http://schemas.microsoft.com/office/drawing/2014/main" val="916685680"/>
                    </a:ext>
                  </a:extLst>
                </a:gridCol>
              </a:tblGrid>
              <a:tr h="373046">
                <a:tc>
                  <a:txBody>
                    <a:bodyPr/>
                    <a:lstStyle/>
                    <a:p>
                      <a:pPr rtl="0"/>
                      <a:r>
                        <a:rPr lang="es-MX">
                          <a:solidFill>
                            <a:schemeClr val="bg1"/>
                          </a:solidFill>
                        </a:rPr>
                        <a:t>Ninguna</a:t>
                      </a:r>
                    </a:p>
                  </a:txBody>
                  <a:tcPr marL="94242" marR="94242">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rtl="0"/>
                      <a:r>
                        <a:rPr lang="es-MX">
                          <a:solidFill>
                            <a:schemeClr val="bg1"/>
                          </a:solidFill>
                        </a:rPr>
                        <a:t>Pruebas</a:t>
                      </a:r>
                    </a:p>
                  </a:txBody>
                  <a:tcPr marL="94242" marR="94242">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rtl="0"/>
                      <a:r>
                        <a:rPr lang="es-MX">
                          <a:solidFill>
                            <a:schemeClr val="bg1"/>
                          </a:solidFill>
                        </a:rPr>
                        <a:t>Limitada</a:t>
                      </a:r>
                    </a:p>
                  </a:txBody>
                  <a:tcPr marL="94242" marR="94242">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rtl="0"/>
                      <a:r>
                        <a:rPr lang="es-MX">
                          <a:solidFill>
                            <a:schemeClr val="bg1"/>
                          </a:solidFill>
                        </a:rPr>
                        <a:t>Generalizado</a:t>
                      </a:r>
                    </a:p>
                  </a:txBody>
                  <a:tcPr marL="94242" marR="94242">
                    <a:lnB w="12700" cap="flat" cmpd="sng" algn="ctr">
                      <a:solidFill>
                        <a:schemeClr val="tx1"/>
                      </a:solidFill>
                      <a:prstDash val="solid"/>
                      <a:round/>
                      <a:headEnd type="none" w="med" len="med"/>
                      <a:tailEnd type="none" w="med" len="med"/>
                    </a:lnB>
                    <a:solidFill>
                      <a:schemeClr val="tx2">
                        <a:lumMod val="75000"/>
                        <a:lumOff val="25000"/>
                      </a:schemeClr>
                    </a:solidFill>
                  </a:tcPr>
                </a:tc>
                <a:extLst>
                  <a:ext uri="{0D108BD9-81ED-4DB2-BD59-A6C34878D82A}">
                    <a16:rowId xmlns:a16="http://schemas.microsoft.com/office/drawing/2014/main" val="3646409815"/>
                  </a:ext>
                </a:extLst>
              </a:tr>
              <a:tr h="2623085">
                <a:tc>
                  <a:txBody>
                    <a:bodyPr/>
                    <a:lstStyle/>
                    <a:p>
                      <a:pPr marL="285750" indent="-285750" rtl="0">
                        <a:buFont typeface="Arial" panose="020B0604020202020204" pitchFamily="34" charset="0"/>
                        <a:buChar char="•"/>
                      </a:pPr>
                      <a:r>
                        <a:rPr lang="es-MX" dirty="0">
                          <a:solidFill>
                            <a:schemeClr val="tx1"/>
                          </a:solidFill>
                        </a:rPr>
                        <a:t>Sin un programa de pruebas formal.</a:t>
                      </a:r>
                    </a:p>
                    <a:p>
                      <a:pPr marL="285750" indent="-285750" rtl="0">
                        <a:buFont typeface="Arial" panose="020B0604020202020204" pitchFamily="34" charset="0"/>
                        <a:buChar char="•"/>
                      </a:pPr>
                      <a:r>
                        <a:rPr lang="es-MX" dirty="0">
                          <a:solidFill>
                            <a:schemeClr val="tx1"/>
                          </a:solidFill>
                        </a:rPr>
                        <a:t>Sin un plan de </a:t>
                      </a:r>
                      <a:br>
                        <a:rPr lang="es-MX" dirty="0">
                          <a:solidFill>
                            <a:schemeClr val="tx1"/>
                          </a:solidFill>
                        </a:rPr>
                      </a:br>
                      <a:r>
                        <a:rPr lang="es-MX" dirty="0">
                          <a:solidFill>
                            <a:schemeClr val="tx1"/>
                          </a:solidFill>
                        </a:rPr>
                        <a:t>adopción actual.</a:t>
                      </a:r>
                    </a:p>
                  </a:txBody>
                  <a:tcPr marL="94242" marR="94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285750" indent="-285750" rtl="0">
                        <a:buFont typeface="Arial" panose="020B0604020202020204" pitchFamily="34" charset="0"/>
                        <a:buChar char="•"/>
                      </a:pPr>
                      <a:r>
                        <a:rPr lang="es-MX" dirty="0">
                          <a:solidFill>
                            <a:schemeClr val="tx1"/>
                          </a:solidFill>
                        </a:rPr>
                        <a:t>Experimentación con aplicaciones de IA.</a:t>
                      </a:r>
                    </a:p>
                    <a:p>
                      <a:pPr marL="285750" indent="-285750" rtl="0">
                        <a:buFont typeface="Arial" panose="020B0604020202020204" pitchFamily="34" charset="0"/>
                        <a:buChar char="•"/>
                      </a:pPr>
                      <a:r>
                        <a:rPr lang="es-MX" dirty="0">
                          <a:solidFill>
                            <a:schemeClr val="tx1"/>
                          </a:solidFill>
                        </a:rPr>
                        <a:t>Exploración de posibles casos de uso de la IA.</a:t>
                      </a:r>
                    </a:p>
                    <a:p>
                      <a:pPr marL="285750" indent="-285750" rtl="0">
                        <a:buFont typeface="Arial" panose="020B0604020202020204" pitchFamily="34" charset="0"/>
                        <a:buChar char="•"/>
                      </a:pPr>
                      <a:r>
                        <a:rPr lang="es-MX" dirty="0">
                          <a:solidFill>
                            <a:schemeClr val="tx1"/>
                          </a:solidFill>
                        </a:rPr>
                        <a:t>Poco o ningún uso en </a:t>
                      </a:r>
                      <a:br>
                        <a:rPr lang="es-MX" dirty="0">
                          <a:solidFill>
                            <a:schemeClr val="tx1"/>
                          </a:solidFill>
                        </a:rPr>
                      </a:br>
                      <a:r>
                        <a:rPr lang="es-MX" dirty="0">
                          <a:solidFill>
                            <a:schemeClr val="tx1"/>
                          </a:solidFill>
                        </a:rPr>
                        <a:t>el trabajo diario.</a:t>
                      </a:r>
                    </a:p>
                  </a:txBody>
                  <a:tcPr marL="94242" marR="94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285750" indent="-285750" rtl="0">
                        <a:buFont typeface="Arial" panose="020B0604020202020204" pitchFamily="34" charset="0"/>
                        <a:buChar char="•"/>
                      </a:pPr>
                      <a:r>
                        <a:rPr lang="es-MX" dirty="0">
                          <a:solidFill>
                            <a:schemeClr val="tx1"/>
                          </a:solidFill>
                        </a:rPr>
                        <a:t>Cierto uso de la IA en </a:t>
                      </a:r>
                      <a:br>
                        <a:rPr lang="es-MX" dirty="0">
                          <a:solidFill>
                            <a:schemeClr val="tx1"/>
                          </a:solidFill>
                        </a:rPr>
                      </a:br>
                      <a:r>
                        <a:rPr lang="es-MX" dirty="0">
                          <a:solidFill>
                            <a:schemeClr val="tx1"/>
                          </a:solidFill>
                        </a:rPr>
                        <a:t>el trabajo diario.</a:t>
                      </a:r>
                    </a:p>
                    <a:p>
                      <a:pPr marL="285750" indent="-285750" rtl="0">
                        <a:buFont typeface="Arial" panose="020B0604020202020204" pitchFamily="34" charset="0"/>
                        <a:buChar char="•"/>
                      </a:pPr>
                      <a:r>
                        <a:rPr lang="es-MX" dirty="0">
                          <a:solidFill>
                            <a:schemeClr val="tx1"/>
                          </a:solidFill>
                        </a:rPr>
                        <a:t>Las limitaciones incluyen:</a:t>
                      </a:r>
                    </a:p>
                    <a:p>
                      <a:pPr marL="742950" lvl="1" indent="-285750" rtl="0">
                        <a:buFont typeface="Wingdings" panose="05000000000000000000" pitchFamily="2" charset="2"/>
                        <a:buChar char="Ø"/>
                      </a:pPr>
                      <a:r>
                        <a:rPr lang="es-MX" dirty="0">
                          <a:solidFill>
                            <a:schemeClr val="tx1"/>
                          </a:solidFill>
                        </a:rPr>
                        <a:t>Quién puede usarla</a:t>
                      </a:r>
                    </a:p>
                    <a:p>
                      <a:pPr marL="742950" lvl="1" indent="-285750" rtl="0">
                        <a:buFont typeface="Wingdings" panose="05000000000000000000" pitchFamily="2" charset="2"/>
                        <a:buChar char="Ø"/>
                      </a:pPr>
                      <a:r>
                        <a:rPr lang="es-MX" dirty="0">
                          <a:solidFill>
                            <a:schemeClr val="tx1"/>
                          </a:solidFill>
                        </a:rPr>
                        <a:t>Los tipos de tareas</a:t>
                      </a:r>
                    </a:p>
                    <a:p>
                      <a:pPr marL="742950" lvl="1" indent="-285750" rtl="0">
                        <a:buFont typeface="Wingdings" panose="05000000000000000000" pitchFamily="2" charset="2"/>
                        <a:buChar char="Ø"/>
                      </a:pPr>
                      <a:r>
                        <a:rPr lang="es-MX" dirty="0">
                          <a:solidFill>
                            <a:schemeClr val="tx1"/>
                          </a:solidFill>
                        </a:rPr>
                        <a:t>El tipo de información</a:t>
                      </a:r>
                    </a:p>
                  </a:txBody>
                  <a:tcPr marL="94242" marR="94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285750" indent="-285750" rtl="0">
                        <a:buFont typeface="Arial" panose="020B0604020202020204" pitchFamily="34" charset="0"/>
                        <a:buChar char="•"/>
                      </a:pPr>
                      <a:r>
                        <a:rPr lang="es-MX" dirty="0">
                          <a:solidFill>
                            <a:schemeClr val="tx1"/>
                          </a:solidFill>
                        </a:rPr>
                        <a:t>La IA está integrada </a:t>
                      </a:r>
                      <a:br>
                        <a:rPr lang="es-MX" dirty="0">
                          <a:solidFill>
                            <a:schemeClr val="tx1"/>
                          </a:solidFill>
                        </a:rPr>
                      </a:br>
                      <a:r>
                        <a:rPr lang="es-MX" dirty="0">
                          <a:solidFill>
                            <a:schemeClr val="tx1"/>
                          </a:solidFill>
                        </a:rPr>
                        <a:t>en el trabajo diario de todos los empleados</a:t>
                      </a:r>
                    </a:p>
                  </a:txBody>
                  <a:tcPr marL="94242" marR="94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681306913"/>
                  </a:ext>
                </a:extLst>
              </a:tr>
            </a:tbl>
          </a:graphicData>
        </a:graphic>
      </p:graphicFrame>
      <p:sp>
        <p:nvSpPr>
          <p:cNvPr id="5" name="Rectangle 4">
            <a:extLst>
              <a:ext uri="{FF2B5EF4-FFF2-40B4-BE49-F238E27FC236}">
                <a16:creationId xmlns:a16="http://schemas.microsoft.com/office/drawing/2014/main" id="{57A18F8D-E504-AA90-2FCE-392850D48CA8}"/>
              </a:ext>
            </a:extLst>
          </p:cNvPr>
          <p:cNvSpPr/>
          <p:nvPr/>
        </p:nvSpPr>
        <p:spPr>
          <a:xfrm>
            <a:off x="553434" y="1865680"/>
            <a:ext cx="5568679" cy="348460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7E8745F-0A08-163D-FE4F-4DB7CC609D63}"/>
              </a:ext>
            </a:extLst>
          </p:cNvPr>
          <p:cNvSpPr/>
          <p:nvPr/>
        </p:nvSpPr>
        <p:spPr>
          <a:xfrm>
            <a:off x="8635999" y="1865680"/>
            <a:ext cx="2893031" cy="347738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AEF513C-DD21-F520-A144-03B84A1DB2B4}"/>
              </a:ext>
            </a:extLst>
          </p:cNvPr>
          <p:cNvSpPr txBox="1"/>
          <p:nvPr/>
        </p:nvSpPr>
        <p:spPr>
          <a:xfrm>
            <a:off x="1892157" y="5181206"/>
            <a:ext cx="2835667" cy="646331"/>
          </a:xfrm>
          <a:prstGeom prst="rect">
            <a:avLst/>
          </a:prstGeom>
          <a:solidFill>
            <a:schemeClr val="bg1"/>
          </a:solidFill>
          <a:ln w="38100">
            <a:solidFill>
              <a:srgbClr val="FF0000"/>
            </a:solidFill>
          </a:ln>
        </p:spPr>
        <p:txBody>
          <a:bodyPr wrap="square" rtlCol="0">
            <a:spAutoFit/>
          </a:bodyPr>
          <a:lstStyle/>
          <a:p>
            <a:pPr algn="ctr" rtl="0"/>
            <a:r>
              <a:rPr lang="es-MX" dirty="0"/>
              <a:t>La mayoría de las oficinas </a:t>
            </a:r>
            <a:br>
              <a:rPr lang="es-MX" dirty="0"/>
            </a:br>
            <a:r>
              <a:rPr lang="es-MX" dirty="0"/>
              <a:t>de auditoría estatales</a:t>
            </a:r>
          </a:p>
        </p:txBody>
      </p:sp>
      <p:sp>
        <p:nvSpPr>
          <p:cNvPr id="12" name="TextBox 11">
            <a:extLst>
              <a:ext uri="{FF2B5EF4-FFF2-40B4-BE49-F238E27FC236}">
                <a16:creationId xmlns:a16="http://schemas.microsoft.com/office/drawing/2014/main" id="{D2807EB9-4E3A-1517-B5FD-2CEDA35F952D}"/>
              </a:ext>
            </a:extLst>
          </p:cNvPr>
          <p:cNvSpPr txBox="1"/>
          <p:nvPr/>
        </p:nvSpPr>
        <p:spPr>
          <a:xfrm>
            <a:off x="8902275" y="5151991"/>
            <a:ext cx="2384459" cy="646331"/>
          </a:xfrm>
          <a:prstGeom prst="rect">
            <a:avLst/>
          </a:prstGeom>
          <a:solidFill>
            <a:schemeClr val="bg1"/>
          </a:solidFill>
          <a:ln w="38100">
            <a:solidFill>
              <a:srgbClr val="FF0000"/>
            </a:solidFill>
          </a:ln>
        </p:spPr>
        <p:txBody>
          <a:bodyPr wrap="square" rtlCol="0">
            <a:spAutoFit/>
          </a:bodyPr>
          <a:lstStyle/>
          <a:p>
            <a:pPr algn="ctr" rtl="0"/>
            <a:r>
              <a:rPr lang="es-MX" dirty="0"/>
              <a:t>Ninguna oficina </a:t>
            </a:r>
            <a:br>
              <a:rPr lang="es-MX" dirty="0"/>
            </a:br>
            <a:r>
              <a:rPr lang="es-MX" dirty="0"/>
              <a:t>de auditoría estatal </a:t>
            </a:r>
          </a:p>
        </p:txBody>
      </p:sp>
      <p:sp>
        <p:nvSpPr>
          <p:cNvPr id="3" name="Slide Number Placeholder 26">
            <a:extLst>
              <a:ext uri="{FF2B5EF4-FFF2-40B4-BE49-F238E27FC236}">
                <a16:creationId xmlns:a16="http://schemas.microsoft.com/office/drawing/2014/main" id="{F9D92DDA-A724-7421-27CC-95F04CFDAB39}"/>
              </a:ext>
            </a:extLst>
          </p:cNvPr>
          <p:cNvSpPr>
            <a:spLocks noGrp="1"/>
          </p:cNvSpPr>
          <p:nvPr>
            <p:ph type="sldNum" sz="quarter" idx="12"/>
          </p:nvPr>
        </p:nvSpPr>
        <p:spPr>
          <a:xfrm>
            <a:off x="11529696" y="6407945"/>
            <a:ext cx="487680" cy="365125"/>
          </a:xfrm>
          <a:prstGeom prst="rect">
            <a:avLst/>
          </a:prstGeom>
        </p:spPr>
        <p:txBody>
          <a:bodyPr/>
          <a:lstStyle>
            <a:lvl1pPr algn="r">
              <a:defRPr sz="1100">
                <a:solidFill>
                  <a:schemeClr val="tx1">
                    <a:lumMod val="75000"/>
                    <a:lumOff val="25000"/>
                  </a:schemeClr>
                </a:solidFill>
                <a:latin typeface="Aptos" panose="020B0004020202020204" pitchFamily="34" charset="0"/>
                <a:cs typeface="Calibri" panose="020F0502020204030204" pitchFamily="34" charset="0"/>
              </a:defRPr>
            </a:lvl1pPr>
            <a:extLst/>
          </a:lstStyle>
          <a:p>
            <a:pPr rtl="0"/>
            <a:fld id="{9D515F0A-23BA-4FD6-9B05-ED7D67B84540}" type="slidenum">
              <a:rPr/>
              <a:pPr/>
              <a:t>7</a:t>
            </a:fld>
            <a:endParaRPr/>
          </a:p>
        </p:txBody>
      </p:sp>
    </p:spTree>
    <p:extLst>
      <p:ext uri="{BB962C8B-B14F-4D97-AF65-F5344CB8AC3E}">
        <p14:creationId xmlns:p14="http://schemas.microsoft.com/office/powerpoint/2010/main" val="1112861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29B33-92F8-51F5-6DEA-DA4D073BC55F}"/>
            </a:ext>
          </a:extLst>
        </p:cNvPr>
        <p:cNvGrpSpPr/>
        <p:nvPr/>
      </p:nvGrpSpPr>
      <p:grpSpPr>
        <a:xfrm>
          <a:off x="0" y="0"/>
          <a:ext cx="0" cy="0"/>
          <a:chOff x="0" y="0"/>
          <a:chExt cx="0" cy="0"/>
        </a:xfrm>
      </p:grpSpPr>
      <p:pic>
        <p:nvPicPr>
          <p:cNvPr id="4" name="Imagen 40">
            <a:extLst>
              <a:ext uri="{FF2B5EF4-FFF2-40B4-BE49-F238E27FC236}">
                <a16:creationId xmlns:a16="http://schemas.microsoft.com/office/drawing/2014/main" id="{09147047-F931-045D-270D-C34403D5E0D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20" y="5181599"/>
            <a:ext cx="4282121" cy="1702496"/>
          </a:xfrm>
          <a:prstGeom prst="rect">
            <a:avLst/>
          </a:prstGeom>
        </p:spPr>
      </p:pic>
      <p:pic>
        <p:nvPicPr>
          <p:cNvPr id="6" name="Picture 5" descr="Graphical user interface, website&#10;&#10;AI-generated content may be incorrect.">
            <a:extLst>
              <a:ext uri="{FF2B5EF4-FFF2-40B4-BE49-F238E27FC236}">
                <a16:creationId xmlns:a16="http://schemas.microsoft.com/office/drawing/2014/main" id="{A2BA74AC-CA46-A1F0-30A8-48FF48FF283A}"/>
              </a:ext>
            </a:extLst>
          </p:cNvPr>
          <p:cNvPicPr>
            <a:picLocks noChangeAspect="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4283241" y="1676400"/>
            <a:ext cx="7908758" cy="5181599"/>
          </a:xfrm>
          <a:prstGeom prst="rect">
            <a:avLst/>
          </a:prstGeom>
        </p:spPr>
      </p:pic>
      <p:sp>
        <p:nvSpPr>
          <p:cNvPr id="8" name="Rectangle 7">
            <a:extLst>
              <a:ext uri="{FF2B5EF4-FFF2-40B4-BE49-F238E27FC236}">
                <a16:creationId xmlns:a16="http://schemas.microsoft.com/office/drawing/2014/main" id="{C5DFA562-BC48-BDCC-E756-12CC3E17A0E5}"/>
              </a:ext>
            </a:extLst>
          </p:cNvPr>
          <p:cNvSpPr/>
          <p:nvPr/>
        </p:nvSpPr>
        <p:spPr>
          <a:xfrm rot="16200000">
            <a:off x="13036174" y="232607"/>
            <a:ext cx="5005142" cy="4539918"/>
          </a:xfrm>
          <a:prstGeom prst="rect">
            <a:avLst/>
          </a:prstGeom>
          <a:gradFill>
            <a:gsLst>
              <a:gs pos="100000">
                <a:schemeClr val="accent1">
                  <a:lumMod val="5000"/>
                  <a:lumOff val="95000"/>
                  <a:alpha val="0"/>
                </a:schemeClr>
              </a:gs>
              <a:gs pos="23000">
                <a:schemeClr val="bg1"/>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E220BE7-39D7-B12F-2248-3E509E7B41B4}"/>
              </a:ext>
            </a:extLst>
          </p:cNvPr>
          <p:cNvSpPr/>
          <p:nvPr/>
        </p:nvSpPr>
        <p:spPr>
          <a:xfrm>
            <a:off x="1" y="1676400"/>
            <a:ext cx="7652083" cy="3505199"/>
          </a:xfrm>
          <a:prstGeom prst="rect">
            <a:avLst/>
          </a:prstGeom>
          <a:solidFill>
            <a:srgbClr val="E4EF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7DC74AE-9A91-3BC4-D852-23F74D83C5F7}"/>
              </a:ext>
            </a:extLst>
          </p:cNvPr>
          <p:cNvSpPr>
            <a:spLocks noGrp="1"/>
          </p:cNvSpPr>
          <p:nvPr>
            <p:ph type="title"/>
          </p:nvPr>
        </p:nvSpPr>
        <p:spPr>
          <a:xfrm>
            <a:off x="1925052" y="2711115"/>
            <a:ext cx="4658627" cy="1366463"/>
          </a:xfrm>
        </p:spPr>
        <p:txBody>
          <a:bodyPr>
            <a:normAutofit fontScale="90000"/>
          </a:bodyPr>
          <a:lstStyle/>
          <a:p>
            <a:pPr rtl="0"/>
            <a:r>
              <a:rPr lang="es-MX" dirty="0"/>
              <a:t>Usos actuales </a:t>
            </a:r>
            <a:r>
              <a:rPr lang="en-US" dirty="0"/>
              <a:t/>
            </a:r>
            <a:br>
              <a:rPr lang="en-US" dirty="0"/>
            </a:br>
            <a:r>
              <a:rPr lang="es-MX" dirty="0"/>
              <a:t>de la IA generativa</a:t>
            </a:r>
          </a:p>
        </p:txBody>
      </p:sp>
      <p:sp>
        <p:nvSpPr>
          <p:cNvPr id="2" name="Slide Number Placeholder 26">
            <a:extLst>
              <a:ext uri="{FF2B5EF4-FFF2-40B4-BE49-F238E27FC236}">
                <a16:creationId xmlns:a16="http://schemas.microsoft.com/office/drawing/2014/main" id="{97540657-B795-0CD0-53FC-044EF6EAE90E}"/>
              </a:ext>
            </a:extLst>
          </p:cNvPr>
          <p:cNvSpPr>
            <a:spLocks noGrp="1"/>
          </p:cNvSpPr>
          <p:nvPr>
            <p:ph type="sldNum" sz="quarter" idx="12"/>
          </p:nvPr>
        </p:nvSpPr>
        <p:spPr>
          <a:xfrm>
            <a:off x="11529696" y="6407945"/>
            <a:ext cx="487680" cy="365125"/>
          </a:xfrm>
          <a:prstGeom prst="rect">
            <a:avLst/>
          </a:prstGeom>
        </p:spPr>
        <p:txBody>
          <a:bodyPr/>
          <a:lstStyle>
            <a:lvl1pPr algn="r">
              <a:defRPr sz="1100">
                <a:solidFill>
                  <a:schemeClr val="tx1">
                    <a:lumMod val="75000"/>
                    <a:lumOff val="25000"/>
                  </a:schemeClr>
                </a:solidFill>
                <a:latin typeface="Aptos" panose="020B0004020202020204" pitchFamily="34" charset="0"/>
                <a:cs typeface="Calibri" panose="020F0502020204030204" pitchFamily="34" charset="0"/>
              </a:defRPr>
            </a:lvl1pPr>
            <a:extLst/>
          </a:lstStyle>
          <a:p>
            <a:pPr rtl="0"/>
            <a:fld id="{9D515F0A-23BA-4FD6-9B05-ED7D67B84540}" type="slidenum">
              <a:rPr>
                <a:solidFill>
                  <a:schemeClr val="bg1"/>
                </a:solidFill>
              </a:rPr>
              <a:pPr/>
              <a:t>8</a:t>
            </a:fld>
            <a:endParaRPr>
              <a:solidFill>
                <a:schemeClr val="bg1"/>
              </a:solidFill>
            </a:endParaRPr>
          </a:p>
        </p:txBody>
      </p:sp>
    </p:spTree>
    <p:extLst>
      <p:ext uri="{BB962C8B-B14F-4D97-AF65-F5344CB8AC3E}">
        <p14:creationId xmlns:p14="http://schemas.microsoft.com/office/powerpoint/2010/main" val="2776376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52162-A6DB-8842-2E3F-2821CB39D9BB}"/>
            </a:ext>
          </a:extLst>
        </p:cNvPr>
        <p:cNvGrpSpPr/>
        <p:nvPr/>
      </p:nvGrpSpPr>
      <p:grpSpPr>
        <a:xfrm>
          <a:off x="0" y="0"/>
          <a:ext cx="0" cy="0"/>
          <a:chOff x="0" y="0"/>
          <a:chExt cx="0" cy="0"/>
        </a:xfrm>
      </p:grpSpPr>
      <p:pic>
        <p:nvPicPr>
          <p:cNvPr id="6" name="Picture 5" descr="A person wearing headphones&#10;&#10;AI-generated content may be incorrect.">
            <a:extLst>
              <a:ext uri="{FF2B5EF4-FFF2-40B4-BE49-F238E27FC236}">
                <a16:creationId xmlns:a16="http://schemas.microsoft.com/office/drawing/2014/main" id="{02F37D8E-0AE0-F6E4-A613-102D5943EEC1}"/>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7876674" y="1700463"/>
            <a:ext cx="4315327" cy="5165902"/>
          </a:xfrm>
          <a:prstGeom prst="rect">
            <a:avLst/>
          </a:prstGeom>
        </p:spPr>
      </p:pic>
      <p:pic>
        <p:nvPicPr>
          <p:cNvPr id="5" name="Imagen 40">
            <a:extLst>
              <a:ext uri="{FF2B5EF4-FFF2-40B4-BE49-F238E27FC236}">
                <a16:creationId xmlns:a16="http://schemas.microsoft.com/office/drawing/2014/main" id="{1C8313B7-C46E-01D0-DAED-B54C364E554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876674" y="6005015"/>
            <a:ext cx="4315327" cy="852985"/>
          </a:xfrm>
          <a:prstGeom prst="rect">
            <a:avLst/>
          </a:prstGeom>
        </p:spPr>
      </p:pic>
      <p:sp>
        <p:nvSpPr>
          <p:cNvPr id="2" name="Title 1">
            <a:extLst>
              <a:ext uri="{FF2B5EF4-FFF2-40B4-BE49-F238E27FC236}">
                <a16:creationId xmlns:a16="http://schemas.microsoft.com/office/drawing/2014/main" id="{4E35A1AB-17FC-F2F3-8E18-B1C19A826B01}"/>
              </a:ext>
            </a:extLst>
          </p:cNvPr>
          <p:cNvSpPr>
            <a:spLocks noGrp="1"/>
          </p:cNvSpPr>
          <p:nvPr>
            <p:ph type="title"/>
          </p:nvPr>
        </p:nvSpPr>
        <p:spPr>
          <a:xfrm>
            <a:off x="838200" y="493461"/>
            <a:ext cx="8429090" cy="1325563"/>
          </a:xfrm>
          <a:prstGeom prst="rect">
            <a:avLst/>
          </a:prstGeom>
        </p:spPr>
        <p:txBody>
          <a:bodyPr/>
          <a:lstStyle/>
          <a:p>
            <a:pPr rtl="0"/>
            <a:r>
              <a:rPr lang="es-MX" dirty="0"/>
              <a:t>Usos actuales de la IA</a:t>
            </a:r>
          </a:p>
        </p:txBody>
      </p:sp>
      <p:sp>
        <p:nvSpPr>
          <p:cNvPr id="3" name="Content Placeholder 2">
            <a:extLst>
              <a:ext uri="{FF2B5EF4-FFF2-40B4-BE49-F238E27FC236}">
                <a16:creationId xmlns:a16="http://schemas.microsoft.com/office/drawing/2014/main" id="{2DAE7AF3-DA19-3CE3-1C04-C0B17E42C1F2}"/>
              </a:ext>
            </a:extLst>
          </p:cNvPr>
          <p:cNvSpPr>
            <a:spLocks noGrp="1"/>
          </p:cNvSpPr>
          <p:nvPr>
            <p:ph idx="4294967295"/>
          </p:nvPr>
        </p:nvSpPr>
        <p:spPr>
          <a:xfrm>
            <a:off x="622299" y="2351773"/>
            <a:ext cx="5954066" cy="3214838"/>
          </a:xfrm>
          <a:prstGeom prst="rect">
            <a:avLst/>
          </a:prstGeom>
        </p:spPr>
        <p:txBody>
          <a:bodyPr/>
          <a:lstStyle/>
          <a:p>
            <a:pPr rtl="0"/>
            <a:r>
              <a:rPr lang="es-MX" dirty="0"/>
              <a:t>Los usos son de bajo riesgo</a:t>
            </a:r>
          </a:p>
          <a:p>
            <a:pPr rtl="0"/>
            <a:r>
              <a:rPr lang="es-MX" dirty="0"/>
              <a:t>Se enfocan en la eficiencia </a:t>
            </a:r>
            <a:br>
              <a:rPr lang="es-MX" dirty="0"/>
            </a:br>
            <a:r>
              <a:rPr lang="es-MX" dirty="0"/>
              <a:t>y la productividad</a:t>
            </a:r>
          </a:p>
          <a:p>
            <a:pPr rtl="0"/>
            <a:r>
              <a:rPr lang="es-MX" dirty="0"/>
              <a:t>Involucran el lenguaje y la traducción (no el análisis cuantitativo)</a:t>
            </a:r>
          </a:p>
        </p:txBody>
      </p:sp>
      <p:sp>
        <p:nvSpPr>
          <p:cNvPr id="4" name="Slide Number Placeholder 26">
            <a:extLst>
              <a:ext uri="{FF2B5EF4-FFF2-40B4-BE49-F238E27FC236}">
                <a16:creationId xmlns:a16="http://schemas.microsoft.com/office/drawing/2014/main" id="{8EE5BD93-FB17-199D-6C53-44EADA41C83D}"/>
              </a:ext>
            </a:extLst>
          </p:cNvPr>
          <p:cNvSpPr>
            <a:spLocks noGrp="1"/>
          </p:cNvSpPr>
          <p:nvPr>
            <p:ph type="sldNum" sz="quarter" idx="12"/>
          </p:nvPr>
        </p:nvSpPr>
        <p:spPr>
          <a:xfrm>
            <a:off x="11529696" y="6407945"/>
            <a:ext cx="487680" cy="365125"/>
          </a:xfrm>
          <a:prstGeom prst="rect">
            <a:avLst/>
          </a:prstGeom>
        </p:spPr>
        <p:txBody>
          <a:bodyPr/>
          <a:lstStyle>
            <a:lvl1pPr algn="r">
              <a:defRPr sz="1100">
                <a:solidFill>
                  <a:schemeClr val="tx1">
                    <a:lumMod val="75000"/>
                    <a:lumOff val="25000"/>
                  </a:schemeClr>
                </a:solidFill>
                <a:latin typeface="Aptos" panose="020B0004020202020204" pitchFamily="34" charset="0"/>
                <a:cs typeface="Calibri" panose="020F0502020204030204" pitchFamily="34" charset="0"/>
              </a:defRPr>
            </a:lvl1pPr>
            <a:extLst/>
          </a:lstStyle>
          <a:p>
            <a:pPr rtl="0"/>
            <a:fld id="{9D515F0A-23BA-4FD6-9B05-ED7D67B84540}" type="slidenum">
              <a:rPr/>
              <a:pPr/>
              <a:t>9</a:t>
            </a:fld>
            <a:endParaRPr/>
          </a:p>
        </p:txBody>
      </p:sp>
    </p:spTree>
    <p:extLst>
      <p:ext uri="{BB962C8B-B14F-4D97-AF65-F5344CB8AC3E}">
        <p14:creationId xmlns:p14="http://schemas.microsoft.com/office/powerpoint/2010/main" val="28332581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oncours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6092"/>
      </a:hlink>
      <a:folHlink>
        <a:srgbClr val="F79646"/>
      </a:folHlink>
    </a:clrScheme>
    <a:fontScheme name="Default Font">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68baf173-04a4-4072-a771-9e01d664ada9">
      <Terms xmlns="http://schemas.microsoft.com/office/infopath/2007/PartnerControls"/>
    </lcf76f155ced4ddcb4097134ff3c332f>
    <_ip_UnifiedCompliancePolicyProperties xmlns="http://schemas.microsoft.com/sharepoint/v3" xsi:nil="true"/>
    <TaxCatchAll xmlns="7cc8894b-a50c-49f0-ab42-ee4f1e9148a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D882C1AF89274182FD38530D4A189E" ma:contentTypeVersion="17" ma:contentTypeDescription="Create a new document." ma:contentTypeScope="" ma:versionID="ef76c9811a38edebd7c5e1a3173348db">
  <xsd:schema xmlns:xsd="http://www.w3.org/2001/XMLSchema" xmlns:xs="http://www.w3.org/2001/XMLSchema" xmlns:p="http://schemas.microsoft.com/office/2006/metadata/properties" xmlns:ns1="http://schemas.microsoft.com/sharepoint/v3" xmlns:ns2="68baf173-04a4-4072-a771-9e01d664ada9" xmlns:ns3="7cc8894b-a50c-49f0-ab42-ee4f1e9148af" xmlns:ns4="6ecc8ee0-28fc-4ac7-90d0-6380ec55a547" targetNamespace="http://schemas.microsoft.com/office/2006/metadata/properties" ma:root="true" ma:fieldsID="960b977c8d2fd330d95f07d5c55b88c7" ns1:_="" ns2:_="" ns3:_="" ns4:_="">
    <xsd:import namespace="http://schemas.microsoft.com/sharepoint/v3"/>
    <xsd:import namespace="68baf173-04a4-4072-a771-9e01d664ada9"/>
    <xsd:import namespace="7cc8894b-a50c-49f0-ab42-ee4f1e9148af"/>
    <xsd:import namespace="6ecc8ee0-28fc-4ac7-90d0-6380ec55a54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1:_ip_UnifiedCompliancePolicyProperties" minOccurs="0"/>
                <xsd:element ref="ns1:_ip_UnifiedCompliancePolicyUIAction" minOccurs="0"/>
                <xsd:element ref="ns4:SharedWithUsers" minOccurs="0"/>
                <xsd:element ref="ns4: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baf173-04a4-4072-a771-9e01d664ad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c8894b-a50c-49f0-ab42-ee4f1e9148a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2ca55ad-306b-4549-9d1d-04449c4507a8}" ma:internalName="TaxCatchAll" ma:showField="CatchAllData" ma:web="6ecc8ee0-28fc-4ac7-90d0-6380ec55a54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cc8ee0-28fc-4ac7-90d0-6380ec55a547"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8973AA-3FFD-4B1B-8049-84996E3E5E27}">
  <ds:schemaRefs>
    <ds:schemaRef ds:uri="http://purl.org/dc/dcmitype/"/>
    <ds:schemaRef ds:uri="6ecc8ee0-28fc-4ac7-90d0-6380ec55a547"/>
    <ds:schemaRef ds:uri="68baf173-04a4-4072-a771-9e01d664ada9"/>
    <ds:schemaRef ds:uri="http://www.w3.org/XML/1998/namespace"/>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7cc8894b-a50c-49f0-ab42-ee4f1e9148af"/>
    <ds:schemaRef ds:uri="http://schemas.microsoft.com/sharepoint/v3"/>
    <ds:schemaRef ds:uri="http://purl.org/dc/terms/"/>
  </ds:schemaRefs>
</ds:datastoreItem>
</file>

<file path=customXml/itemProps2.xml><?xml version="1.0" encoding="utf-8"?>
<ds:datastoreItem xmlns:ds="http://schemas.openxmlformats.org/officeDocument/2006/customXml" ds:itemID="{5ADC1D2B-66FD-4DFA-A37C-A8C7F480AD09}">
  <ds:schemaRefs>
    <ds:schemaRef ds:uri="http://schemas.microsoft.com/sharepoint/v3/contenttype/forms"/>
  </ds:schemaRefs>
</ds:datastoreItem>
</file>

<file path=customXml/itemProps3.xml><?xml version="1.0" encoding="utf-8"?>
<ds:datastoreItem xmlns:ds="http://schemas.openxmlformats.org/officeDocument/2006/customXml" ds:itemID="{A30F83C7-D566-4DE8-89E5-5F36B1B95151}">
  <ds:schemaRefs>
    <ds:schemaRef ds:uri="68baf173-04a4-4072-a771-9e01d664ada9"/>
    <ds:schemaRef ds:uri="6ecc8ee0-28fc-4ac7-90d0-6380ec55a547"/>
    <ds:schemaRef ds:uri="7cc8894b-a50c-49f0-ab42-ee4f1e9148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11d0e217-264e-400a-8ba0-57dcc127d72d}" enabled="0" method="" siteId="{11d0e217-264e-400a-8ba0-57dcc127d72d}" removed="1"/>
</clbl:labelList>
</file>

<file path=docProps/app.xml><?xml version="1.0" encoding="utf-8"?>
<Properties xmlns="http://schemas.openxmlformats.org/officeDocument/2006/extended-properties" xmlns:vt="http://schemas.openxmlformats.org/officeDocument/2006/docPropsVTypes">
  <Template/>
  <TotalTime>76</TotalTime>
  <Words>2997</Words>
  <Application>Microsoft Office PowerPoint</Application>
  <PresentationFormat>Panorámica</PresentationFormat>
  <Paragraphs>203</Paragraphs>
  <Slides>23</Slides>
  <Notes>22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Aptos</vt:lpstr>
      <vt:lpstr>Arial</vt:lpstr>
      <vt:lpstr>Calibri</vt:lpstr>
      <vt:lpstr>Courier New</vt:lpstr>
      <vt:lpstr>Wingdings</vt:lpstr>
      <vt:lpstr>Wingdings 2</vt:lpstr>
      <vt:lpstr>1_Concourse</vt:lpstr>
      <vt:lpstr>Una evaluación actual del uso de la IA (inteligencia artificial) por parte de las oficinas de auditoría estatales en EE. UU.</vt:lpstr>
      <vt:lpstr>Temario de la presentación</vt:lpstr>
      <vt:lpstr>Antes de comenzar...</vt:lpstr>
      <vt:lpstr>También, antes de empezar...</vt:lpstr>
      <vt:lpstr>Evaluación general  de la adopción de la  IA generativa</vt:lpstr>
      <vt:lpstr>Presentación de PowerPoint</vt:lpstr>
      <vt:lpstr>Niveles de adopción de la IA generativa</vt:lpstr>
      <vt:lpstr>Usos actuales  de la IA generativa</vt:lpstr>
      <vt:lpstr>Usos actuales de la IA</vt:lpstr>
      <vt:lpstr>Redacción</vt:lpstr>
      <vt:lpstr>Asistente de codificación</vt:lpstr>
      <vt:lpstr>Investigación</vt:lpstr>
      <vt:lpstr>Resumen del podcast (Hawái)</vt:lpstr>
      <vt:lpstr>Problemas que limitan la adopción de la  IA generativa</vt:lpstr>
      <vt:lpstr>¿Qué nos detiene?</vt:lpstr>
      <vt:lpstr>Auditoría de aplicaciones de IA</vt:lpstr>
      <vt:lpstr>Las auditorías de la IA han  sido limitadas.</vt:lpstr>
      <vt:lpstr>Reflexiones finales</vt:lpstr>
      <vt:lpstr>La IA generativa frente  al desempeño humano</vt:lpstr>
      <vt:lpstr>Los desarrolladores de software están en problemas </vt:lpstr>
      <vt:lpstr>Estamos a salvo, por ahora</vt:lpstr>
      <vt:lpstr>¿Tienen alguna pregunta?</vt:lpstr>
      <vt:lpstr>Información de contacto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 evaluación actual del uso de la IA (inteligencia artificial) por parte de las oficinas de auditoría estatales en EE. UU.</dc:title>
  <dc:creator>Cooper, Kathleen (SAO)</dc:creator>
  <cp:lastModifiedBy>Yaresly Guadalupe Sosa Meza</cp:lastModifiedBy>
  <cp:revision>6</cp:revision>
  <dcterms:created xsi:type="dcterms:W3CDTF">2025-10-08T21:42:26Z</dcterms:created>
  <dcterms:modified xsi:type="dcterms:W3CDTF">2025-10-28T00:19:24Z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0x0101001DD882C1AF89274182FD38530D4A189E</vt:lpwstr>
  </property>
  <property fmtid="{D5CDD505-2E9C-101B-9397-08002B2CF9AE}" pid="3" name="MediaServiceImageTags">
    <vt:lpwstr/>
  </property>
</Properties>
</file>